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2" r:id="rId6"/>
    <p:sldId id="261"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83" r:id="rId20"/>
    <p:sldId id="276" r:id="rId21"/>
    <p:sldId id="277" r:id="rId22"/>
    <p:sldId id="278" r:id="rId23"/>
    <p:sldId id="279" r:id="rId24"/>
    <p:sldId id="284" r:id="rId25"/>
    <p:sldId id="280" r:id="rId26"/>
    <p:sldId id="281" r:id="rId27"/>
    <p:sldId id="282" r:id="rId28"/>
    <p:sldId id="285" r:id="rId29"/>
    <p:sldId id="286" r:id="rId30"/>
    <p:sldId id="287" r:id="rId31"/>
    <p:sldId id="289" r:id="rId32"/>
    <p:sldId id="291" r:id="rId33"/>
    <p:sldId id="290" r:id="rId34"/>
    <p:sldId id="292" r:id="rId35"/>
    <p:sldId id="293" r:id="rId36"/>
    <p:sldId id="294" r:id="rId37"/>
    <p:sldId id="296" r:id="rId38"/>
    <p:sldId id="297" r:id="rId39"/>
    <p:sldId id="295" r:id="rId40"/>
    <p:sldId id="298"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E06687-DF25-4E97-8907-F0955FFD1423}" v="3" dt="2023-02-16T10:25:53.4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6102" autoAdjust="0"/>
    <p:restoredTop sz="95033" autoAdjust="0"/>
  </p:normalViewPr>
  <p:slideViewPr>
    <p:cSldViewPr snapToGrid="0">
      <p:cViewPr varScale="1">
        <p:scale>
          <a:sx n="74" d="100"/>
          <a:sy n="74" d="100"/>
        </p:scale>
        <p:origin x="72" y="2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A59696-07BB-4CC6-845E-29599CB51B10}" type="doc">
      <dgm:prSet loTypeId="urn:microsoft.com/office/officeart/2005/8/layout/vProcess5" loCatId="process" qsTypeId="urn:microsoft.com/office/officeart/2005/8/quickstyle/3d6" qsCatId="3D" csTypeId="urn:microsoft.com/office/officeart/2005/8/colors/accent1_2" csCatId="accent1" phldr="1"/>
      <dgm:spPr/>
      <dgm:t>
        <a:bodyPr/>
        <a:lstStyle/>
        <a:p>
          <a:endParaRPr lang="en-US"/>
        </a:p>
      </dgm:t>
    </dgm:pt>
    <dgm:pt modelId="{840840D7-4931-42A1-B758-3B0CD43FF1F3}">
      <dgm:prSet phldrT="[Text]"/>
      <dgm:spPr/>
      <dgm:t>
        <a:bodyPr/>
        <a:lstStyle/>
        <a:p>
          <a:r>
            <a:rPr lang="en-US" dirty="0">
              <a:latin typeface="Algerian" panose="04020705040A02060702" pitchFamily="82" charset="0"/>
            </a:rPr>
            <a:t>WHY</a:t>
          </a:r>
        </a:p>
      </dgm:t>
    </dgm:pt>
    <dgm:pt modelId="{EC10DA3D-8575-4678-B9D7-7896F8A51029}" type="parTrans" cxnId="{EE7CD571-845D-4522-A4E5-FC02EBDAEE6D}">
      <dgm:prSet/>
      <dgm:spPr/>
      <dgm:t>
        <a:bodyPr/>
        <a:lstStyle/>
        <a:p>
          <a:endParaRPr lang="en-US"/>
        </a:p>
      </dgm:t>
    </dgm:pt>
    <dgm:pt modelId="{503815B1-6DBB-4B24-86E4-0215CFCA0438}" type="sibTrans" cxnId="{EE7CD571-845D-4522-A4E5-FC02EBDAEE6D}">
      <dgm:prSet/>
      <dgm:spPr/>
      <dgm:t>
        <a:bodyPr/>
        <a:lstStyle/>
        <a:p>
          <a:endParaRPr lang="en-US"/>
        </a:p>
      </dgm:t>
    </dgm:pt>
    <dgm:pt modelId="{BB34CE84-5743-4A0C-AD70-3F7926774C45}">
      <dgm:prSet phldrT="[Text]"/>
      <dgm:spPr/>
      <dgm:t>
        <a:bodyPr/>
        <a:lstStyle/>
        <a:p>
          <a:r>
            <a:rPr lang="en-US" dirty="0">
              <a:latin typeface="Arial Black" panose="020B0A04020102020204" pitchFamily="34" charset="0"/>
            </a:rPr>
            <a:t>AS THEY ARE HAVING UNHEALTHY FOOD</a:t>
          </a:r>
        </a:p>
      </dgm:t>
    </dgm:pt>
    <dgm:pt modelId="{92CD5E6D-6DFF-4819-9E46-699FCDE3D881}" type="parTrans" cxnId="{72CF4A7F-3D73-4752-A746-C47767EAB2B5}">
      <dgm:prSet/>
      <dgm:spPr/>
      <dgm:t>
        <a:bodyPr/>
        <a:lstStyle/>
        <a:p>
          <a:endParaRPr lang="en-US"/>
        </a:p>
      </dgm:t>
    </dgm:pt>
    <dgm:pt modelId="{CFFA0B98-B9B3-4304-9B96-8BE8BDDF7ED6}" type="sibTrans" cxnId="{72CF4A7F-3D73-4752-A746-C47767EAB2B5}">
      <dgm:prSet/>
      <dgm:spPr/>
      <dgm:t>
        <a:bodyPr/>
        <a:lstStyle/>
        <a:p>
          <a:endParaRPr lang="en-US"/>
        </a:p>
      </dgm:t>
    </dgm:pt>
    <dgm:pt modelId="{75DC68DF-2654-4F82-9060-4B024C06313A}">
      <dgm:prSet phldrT="[Text]"/>
      <dgm:spPr/>
      <dgm:t>
        <a:bodyPr/>
        <a:lstStyle/>
        <a:p>
          <a:r>
            <a:rPr lang="en-US" dirty="0">
              <a:latin typeface="Algerian" panose="04020705040A02060702" pitchFamily="82" charset="0"/>
            </a:rPr>
            <a:t>WHY</a:t>
          </a:r>
        </a:p>
      </dgm:t>
    </dgm:pt>
    <dgm:pt modelId="{BF5DFA9A-FF69-488D-BD68-807445CBC6AC}" type="parTrans" cxnId="{28C4D69A-7C30-4768-AFA0-37577EB94343}">
      <dgm:prSet/>
      <dgm:spPr/>
      <dgm:t>
        <a:bodyPr/>
        <a:lstStyle/>
        <a:p>
          <a:endParaRPr lang="en-US"/>
        </a:p>
      </dgm:t>
    </dgm:pt>
    <dgm:pt modelId="{2F95F49D-D9DC-4FE4-83FF-C42ABE6B870D}" type="sibTrans" cxnId="{28C4D69A-7C30-4768-AFA0-37577EB94343}">
      <dgm:prSet/>
      <dgm:spPr/>
      <dgm:t>
        <a:bodyPr/>
        <a:lstStyle/>
        <a:p>
          <a:endParaRPr lang="en-US"/>
        </a:p>
      </dgm:t>
    </dgm:pt>
    <dgm:pt modelId="{EC1370EB-3078-4D54-BC2D-E65BD27B9B58}">
      <dgm:prSet phldrT="[Text]"/>
      <dgm:spPr/>
      <dgm:t>
        <a:bodyPr/>
        <a:lstStyle/>
        <a:p>
          <a:r>
            <a:rPr lang="en-US" dirty="0">
              <a:latin typeface="Arial Black" panose="020B0A04020102020204" pitchFamily="34" charset="0"/>
            </a:rPr>
            <a:t>AS THEY ARE NOT INTERESTED IN COOKING FOOD</a:t>
          </a:r>
        </a:p>
      </dgm:t>
    </dgm:pt>
    <dgm:pt modelId="{4384FD47-E1E6-4BE5-A2FC-3342E1C53F7A}" type="parTrans" cxnId="{E26727C6-8509-412F-8DFE-547561DEC657}">
      <dgm:prSet/>
      <dgm:spPr/>
      <dgm:t>
        <a:bodyPr/>
        <a:lstStyle/>
        <a:p>
          <a:endParaRPr lang="en-US"/>
        </a:p>
      </dgm:t>
    </dgm:pt>
    <dgm:pt modelId="{3BD3424A-2A21-4474-9BFB-B9060E0A4C0D}" type="sibTrans" cxnId="{E26727C6-8509-412F-8DFE-547561DEC657}">
      <dgm:prSet/>
      <dgm:spPr/>
      <dgm:t>
        <a:bodyPr/>
        <a:lstStyle/>
        <a:p>
          <a:endParaRPr lang="en-US"/>
        </a:p>
      </dgm:t>
    </dgm:pt>
    <dgm:pt modelId="{AA36ED9A-038E-45DF-B895-4CFF964B6FF5}">
      <dgm:prSet phldrT="[Text]"/>
      <dgm:spPr/>
      <dgm:t>
        <a:bodyPr/>
        <a:lstStyle/>
        <a:p>
          <a:r>
            <a:rPr lang="en-US" dirty="0">
              <a:latin typeface="Algerian" panose="04020705040A02060702" pitchFamily="82" charset="0"/>
            </a:rPr>
            <a:t>WHY</a:t>
          </a:r>
        </a:p>
      </dgm:t>
    </dgm:pt>
    <dgm:pt modelId="{4DD2DDE7-1CF7-40D8-A832-1D711933DC19}" type="parTrans" cxnId="{42F270A1-095A-435B-ADEB-813FB1BD6353}">
      <dgm:prSet/>
      <dgm:spPr/>
      <dgm:t>
        <a:bodyPr/>
        <a:lstStyle/>
        <a:p>
          <a:endParaRPr lang="en-US"/>
        </a:p>
      </dgm:t>
    </dgm:pt>
    <dgm:pt modelId="{8D7096A6-E6F6-429B-AD1E-F71BD0321F15}" type="sibTrans" cxnId="{42F270A1-095A-435B-ADEB-813FB1BD6353}">
      <dgm:prSet/>
      <dgm:spPr/>
      <dgm:t>
        <a:bodyPr/>
        <a:lstStyle/>
        <a:p>
          <a:endParaRPr lang="en-US"/>
        </a:p>
      </dgm:t>
    </dgm:pt>
    <dgm:pt modelId="{FD9CE19C-8BD0-4E57-9DD8-A9C01CC4DA26}">
      <dgm:prSet phldrT="[Text]"/>
      <dgm:spPr/>
      <dgm:t>
        <a:bodyPr/>
        <a:lstStyle/>
        <a:p>
          <a:r>
            <a:rPr lang="en-US" dirty="0">
              <a:latin typeface="Arial Black" panose="020B0A04020102020204" pitchFamily="34" charset="0"/>
            </a:rPr>
            <a:t>BECAUSE DUE TO HEAVY WORK THEY ARE PREFFERING FOOD APPS TO ORDER FOOD</a:t>
          </a:r>
        </a:p>
      </dgm:t>
    </dgm:pt>
    <dgm:pt modelId="{DBDB2663-101B-4D2D-A253-116A1162B8C2}" type="parTrans" cxnId="{90CB5912-D997-4A6E-8132-8F4544C0BF5C}">
      <dgm:prSet/>
      <dgm:spPr/>
      <dgm:t>
        <a:bodyPr/>
        <a:lstStyle/>
        <a:p>
          <a:endParaRPr lang="en-US"/>
        </a:p>
      </dgm:t>
    </dgm:pt>
    <dgm:pt modelId="{C8163B53-1535-4E50-B966-985A6E9754A0}" type="sibTrans" cxnId="{90CB5912-D997-4A6E-8132-8F4544C0BF5C}">
      <dgm:prSet/>
      <dgm:spPr/>
      <dgm:t>
        <a:bodyPr/>
        <a:lstStyle/>
        <a:p>
          <a:endParaRPr lang="en-US"/>
        </a:p>
      </dgm:t>
    </dgm:pt>
    <dgm:pt modelId="{208FB3A7-AE31-4507-A78C-1EDE9655A35A}">
      <dgm:prSet/>
      <dgm:spPr/>
      <dgm:t>
        <a:bodyPr/>
        <a:lstStyle/>
        <a:p>
          <a:r>
            <a:rPr lang="en-US" dirty="0">
              <a:latin typeface="Algerian" panose="04020705040A02060702" pitchFamily="82" charset="0"/>
            </a:rPr>
            <a:t>WHY</a:t>
          </a:r>
        </a:p>
      </dgm:t>
    </dgm:pt>
    <dgm:pt modelId="{7542BEF7-340E-430D-A3B6-2F926688FF10}" type="parTrans" cxnId="{39F368AD-2C89-4150-9032-43BF41C14C67}">
      <dgm:prSet/>
      <dgm:spPr/>
      <dgm:t>
        <a:bodyPr/>
        <a:lstStyle/>
        <a:p>
          <a:endParaRPr lang="en-US"/>
        </a:p>
      </dgm:t>
    </dgm:pt>
    <dgm:pt modelId="{4B988857-B6D0-434D-B2ED-A505EB89D0E8}" type="sibTrans" cxnId="{39F368AD-2C89-4150-9032-43BF41C14C67}">
      <dgm:prSet/>
      <dgm:spPr/>
      <dgm:t>
        <a:bodyPr/>
        <a:lstStyle/>
        <a:p>
          <a:endParaRPr lang="en-US"/>
        </a:p>
      </dgm:t>
    </dgm:pt>
    <dgm:pt modelId="{A0ED9F17-BD10-47F8-9C96-79D032736B1C}">
      <dgm:prSet/>
      <dgm:spPr/>
      <dgm:t>
        <a:bodyPr/>
        <a:lstStyle/>
        <a:p>
          <a:r>
            <a:rPr lang="en-US" dirty="0">
              <a:latin typeface="Algerian" panose="04020705040A02060702" pitchFamily="82" charset="0"/>
            </a:rPr>
            <a:t>WHY</a:t>
          </a:r>
          <a:r>
            <a:rPr lang="en-US" dirty="0"/>
            <a:t>  </a:t>
          </a:r>
        </a:p>
      </dgm:t>
    </dgm:pt>
    <dgm:pt modelId="{C9B426B5-2CB9-4820-941C-8A87C77CCD11}" type="parTrans" cxnId="{72C723DD-4C7A-4EE8-B874-2F724ADBF5D0}">
      <dgm:prSet/>
      <dgm:spPr/>
      <dgm:t>
        <a:bodyPr/>
        <a:lstStyle/>
        <a:p>
          <a:endParaRPr lang="en-US"/>
        </a:p>
      </dgm:t>
    </dgm:pt>
    <dgm:pt modelId="{BFF36627-27C3-4D4C-A4DA-F9821B0D4AE4}" type="sibTrans" cxnId="{72C723DD-4C7A-4EE8-B874-2F724ADBF5D0}">
      <dgm:prSet/>
      <dgm:spPr/>
      <dgm:t>
        <a:bodyPr/>
        <a:lstStyle/>
        <a:p>
          <a:endParaRPr lang="en-US"/>
        </a:p>
      </dgm:t>
    </dgm:pt>
    <dgm:pt modelId="{2EAAE6F9-D7D0-4EEC-A695-C4EA4F952DEC}">
      <dgm:prSet/>
      <dgm:spPr/>
      <dgm:t>
        <a:bodyPr/>
        <a:lstStyle/>
        <a:p>
          <a:r>
            <a:rPr lang="en-US" dirty="0">
              <a:latin typeface="Arial Black" panose="020B0A04020102020204" pitchFamily="34" charset="0"/>
            </a:rPr>
            <a:t>INFLUENCED BY ADVERTISEMENTS OF FOOD APPS AND SOCIAL MEDIA</a:t>
          </a:r>
        </a:p>
      </dgm:t>
    </dgm:pt>
    <dgm:pt modelId="{F1B2DA9F-CBCF-4BD3-A627-679D7AFF776F}" type="parTrans" cxnId="{5A42E4C5-95FF-4925-896B-242F8B40169E}">
      <dgm:prSet/>
      <dgm:spPr/>
      <dgm:t>
        <a:bodyPr/>
        <a:lstStyle/>
        <a:p>
          <a:endParaRPr lang="en-US"/>
        </a:p>
      </dgm:t>
    </dgm:pt>
    <dgm:pt modelId="{A8F225C5-ED84-4404-8382-1F2F696904B2}" type="sibTrans" cxnId="{5A42E4C5-95FF-4925-896B-242F8B40169E}">
      <dgm:prSet/>
      <dgm:spPr/>
      <dgm:t>
        <a:bodyPr/>
        <a:lstStyle/>
        <a:p>
          <a:endParaRPr lang="en-US"/>
        </a:p>
      </dgm:t>
    </dgm:pt>
    <dgm:pt modelId="{1F748415-FF58-419A-9FE0-C7E20E49A656}">
      <dgm:prSet/>
      <dgm:spPr/>
      <dgm:t>
        <a:bodyPr/>
        <a:lstStyle/>
        <a:p>
          <a:r>
            <a:rPr lang="en-US" dirty="0">
              <a:latin typeface="Arial Black" panose="020B0A04020102020204" pitchFamily="34" charset="0"/>
            </a:rPr>
            <a:t>AS THEY ARE PROVIDING OFFERS,GIVING DISCOUNTS &amp; NEW MENU TO ATTRACT PEOPLE</a:t>
          </a:r>
        </a:p>
      </dgm:t>
    </dgm:pt>
    <dgm:pt modelId="{CC1DFB51-B17A-4CB1-A2BE-8E1B0FBC9268}" type="parTrans" cxnId="{FE3E583B-2C7E-4257-AF4F-641F189E2B3A}">
      <dgm:prSet/>
      <dgm:spPr/>
      <dgm:t>
        <a:bodyPr/>
        <a:lstStyle/>
        <a:p>
          <a:endParaRPr lang="en-US"/>
        </a:p>
      </dgm:t>
    </dgm:pt>
    <dgm:pt modelId="{2480A4BD-817D-418E-95FC-9874CEB81AF8}" type="sibTrans" cxnId="{FE3E583B-2C7E-4257-AF4F-641F189E2B3A}">
      <dgm:prSet/>
      <dgm:spPr/>
      <dgm:t>
        <a:bodyPr/>
        <a:lstStyle/>
        <a:p>
          <a:endParaRPr lang="en-US"/>
        </a:p>
      </dgm:t>
    </dgm:pt>
    <dgm:pt modelId="{FFB03703-6BFC-451B-AC97-7D20737896DF}" type="pres">
      <dgm:prSet presAssocID="{C8A59696-07BB-4CC6-845E-29599CB51B10}" presName="outerComposite" presStyleCnt="0">
        <dgm:presLayoutVars>
          <dgm:chMax val="5"/>
          <dgm:dir val="rev"/>
          <dgm:resizeHandles val="exact"/>
        </dgm:presLayoutVars>
      </dgm:prSet>
      <dgm:spPr/>
    </dgm:pt>
    <dgm:pt modelId="{48F33EFA-DAF1-420F-8C4A-958F5F4228FC}" type="pres">
      <dgm:prSet presAssocID="{C8A59696-07BB-4CC6-845E-29599CB51B10}" presName="dummyMaxCanvas" presStyleCnt="0">
        <dgm:presLayoutVars/>
      </dgm:prSet>
      <dgm:spPr/>
    </dgm:pt>
    <dgm:pt modelId="{29F7B51E-71B2-4B7D-94B4-24AE5516E7DC}" type="pres">
      <dgm:prSet presAssocID="{C8A59696-07BB-4CC6-845E-29599CB51B10}" presName="FiveNodes_1" presStyleLbl="node1" presStyleIdx="0" presStyleCnt="5" custLinFactNeighborY="2312">
        <dgm:presLayoutVars>
          <dgm:bulletEnabled val="1"/>
        </dgm:presLayoutVars>
      </dgm:prSet>
      <dgm:spPr/>
    </dgm:pt>
    <dgm:pt modelId="{907685DC-A3AC-4F08-9CBB-3BA3E0C06EA0}" type="pres">
      <dgm:prSet presAssocID="{C8A59696-07BB-4CC6-845E-29599CB51B10}" presName="FiveNodes_2" presStyleLbl="node1" presStyleIdx="1" presStyleCnt="5">
        <dgm:presLayoutVars>
          <dgm:bulletEnabled val="1"/>
        </dgm:presLayoutVars>
      </dgm:prSet>
      <dgm:spPr/>
    </dgm:pt>
    <dgm:pt modelId="{FE1BED26-85F0-4C63-A50C-5F8A72EE48DD}" type="pres">
      <dgm:prSet presAssocID="{C8A59696-07BB-4CC6-845E-29599CB51B10}" presName="FiveNodes_3" presStyleLbl="node1" presStyleIdx="2" presStyleCnt="5">
        <dgm:presLayoutVars>
          <dgm:bulletEnabled val="1"/>
        </dgm:presLayoutVars>
      </dgm:prSet>
      <dgm:spPr/>
    </dgm:pt>
    <dgm:pt modelId="{2B8DF27D-F629-4922-9193-5ED47486BCB7}" type="pres">
      <dgm:prSet presAssocID="{C8A59696-07BB-4CC6-845E-29599CB51B10}" presName="FiveNodes_4" presStyleLbl="node1" presStyleIdx="3" presStyleCnt="5">
        <dgm:presLayoutVars>
          <dgm:bulletEnabled val="1"/>
        </dgm:presLayoutVars>
      </dgm:prSet>
      <dgm:spPr/>
    </dgm:pt>
    <dgm:pt modelId="{6A4CCE7D-E78A-4AE0-BDF0-BBACDAB87599}" type="pres">
      <dgm:prSet presAssocID="{C8A59696-07BB-4CC6-845E-29599CB51B10}" presName="FiveNodes_5" presStyleLbl="node1" presStyleIdx="4" presStyleCnt="5">
        <dgm:presLayoutVars>
          <dgm:bulletEnabled val="1"/>
        </dgm:presLayoutVars>
      </dgm:prSet>
      <dgm:spPr/>
    </dgm:pt>
    <dgm:pt modelId="{6BF7AF43-EA34-44B2-90E3-0FDECDDCFC01}" type="pres">
      <dgm:prSet presAssocID="{C8A59696-07BB-4CC6-845E-29599CB51B10}" presName="FiveConn_1-2" presStyleLbl="fgAccFollowNode1" presStyleIdx="0" presStyleCnt="4">
        <dgm:presLayoutVars>
          <dgm:bulletEnabled val="1"/>
        </dgm:presLayoutVars>
      </dgm:prSet>
      <dgm:spPr/>
    </dgm:pt>
    <dgm:pt modelId="{7C7494B4-ECDE-4875-A042-CD6C2C75E991}" type="pres">
      <dgm:prSet presAssocID="{C8A59696-07BB-4CC6-845E-29599CB51B10}" presName="FiveConn_2-3" presStyleLbl="fgAccFollowNode1" presStyleIdx="1" presStyleCnt="4">
        <dgm:presLayoutVars>
          <dgm:bulletEnabled val="1"/>
        </dgm:presLayoutVars>
      </dgm:prSet>
      <dgm:spPr/>
    </dgm:pt>
    <dgm:pt modelId="{6E9FC929-D484-4193-AD70-3F4100DB43BD}" type="pres">
      <dgm:prSet presAssocID="{C8A59696-07BB-4CC6-845E-29599CB51B10}" presName="FiveConn_3-4" presStyleLbl="fgAccFollowNode1" presStyleIdx="2" presStyleCnt="4">
        <dgm:presLayoutVars>
          <dgm:bulletEnabled val="1"/>
        </dgm:presLayoutVars>
      </dgm:prSet>
      <dgm:spPr/>
    </dgm:pt>
    <dgm:pt modelId="{D4988DA7-D0AD-40C0-886E-47E7706E5FAD}" type="pres">
      <dgm:prSet presAssocID="{C8A59696-07BB-4CC6-845E-29599CB51B10}" presName="FiveConn_4-5" presStyleLbl="fgAccFollowNode1" presStyleIdx="3" presStyleCnt="4">
        <dgm:presLayoutVars>
          <dgm:bulletEnabled val="1"/>
        </dgm:presLayoutVars>
      </dgm:prSet>
      <dgm:spPr/>
    </dgm:pt>
    <dgm:pt modelId="{D2AE884C-86B6-48D0-9237-0424AF3EBB37}" type="pres">
      <dgm:prSet presAssocID="{C8A59696-07BB-4CC6-845E-29599CB51B10}" presName="FiveNodes_1_text" presStyleLbl="node1" presStyleIdx="4" presStyleCnt="5">
        <dgm:presLayoutVars>
          <dgm:bulletEnabled val="1"/>
        </dgm:presLayoutVars>
      </dgm:prSet>
      <dgm:spPr/>
    </dgm:pt>
    <dgm:pt modelId="{F18374F5-73AA-47E7-96D7-FDB5E7759520}" type="pres">
      <dgm:prSet presAssocID="{C8A59696-07BB-4CC6-845E-29599CB51B10}" presName="FiveNodes_2_text" presStyleLbl="node1" presStyleIdx="4" presStyleCnt="5">
        <dgm:presLayoutVars>
          <dgm:bulletEnabled val="1"/>
        </dgm:presLayoutVars>
      </dgm:prSet>
      <dgm:spPr/>
    </dgm:pt>
    <dgm:pt modelId="{BC8FD273-DA60-4CE6-BC4C-B8D79D069033}" type="pres">
      <dgm:prSet presAssocID="{C8A59696-07BB-4CC6-845E-29599CB51B10}" presName="FiveNodes_3_text" presStyleLbl="node1" presStyleIdx="4" presStyleCnt="5">
        <dgm:presLayoutVars>
          <dgm:bulletEnabled val="1"/>
        </dgm:presLayoutVars>
      </dgm:prSet>
      <dgm:spPr/>
    </dgm:pt>
    <dgm:pt modelId="{7CD71721-EF05-47D6-8ED0-F701E48AAEEC}" type="pres">
      <dgm:prSet presAssocID="{C8A59696-07BB-4CC6-845E-29599CB51B10}" presName="FiveNodes_4_text" presStyleLbl="node1" presStyleIdx="4" presStyleCnt="5">
        <dgm:presLayoutVars>
          <dgm:bulletEnabled val="1"/>
        </dgm:presLayoutVars>
      </dgm:prSet>
      <dgm:spPr/>
    </dgm:pt>
    <dgm:pt modelId="{ECA3AA48-58D6-4D41-BF72-4E50F70490A7}" type="pres">
      <dgm:prSet presAssocID="{C8A59696-07BB-4CC6-845E-29599CB51B10}" presName="FiveNodes_5_text" presStyleLbl="node1" presStyleIdx="4" presStyleCnt="5">
        <dgm:presLayoutVars>
          <dgm:bulletEnabled val="1"/>
        </dgm:presLayoutVars>
      </dgm:prSet>
      <dgm:spPr/>
    </dgm:pt>
  </dgm:ptLst>
  <dgm:cxnLst>
    <dgm:cxn modelId="{4789DA0A-395C-4298-8E66-C05D4B9DDBDF}" type="presOf" srcId="{1F748415-FF58-419A-9FE0-C7E20E49A656}" destId="{6A4CCE7D-E78A-4AE0-BDF0-BBACDAB87599}" srcOrd="0" destOrd="1" presId="urn:microsoft.com/office/officeart/2005/8/layout/vProcess5"/>
    <dgm:cxn modelId="{90CB5912-D997-4A6E-8132-8F4544C0BF5C}" srcId="{AA36ED9A-038E-45DF-B895-4CFF964B6FF5}" destId="{FD9CE19C-8BD0-4E57-9DD8-A9C01CC4DA26}" srcOrd="0" destOrd="0" parTransId="{DBDB2663-101B-4D2D-A253-116A1162B8C2}" sibTransId="{C8163B53-1535-4E50-B966-985A6E9754A0}"/>
    <dgm:cxn modelId="{4FFC6118-19D3-4B71-A711-0605B6382148}" type="presOf" srcId="{2EAAE6F9-D7D0-4EEC-A695-C4EA4F952DEC}" destId="{2B8DF27D-F629-4922-9193-5ED47486BCB7}" srcOrd="0" destOrd="1" presId="urn:microsoft.com/office/officeart/2005/8/layout/vProcess5"/>
    <dgm:cxn modelId="{0E3C5823-9990-42BC-9ADA-9215F3414ECD}" type="presOf" srcId="{C8A59696-07BB-4CC6-845E-29599CB51B10}" destId="{FFB03703-6BFC-451B-AC97-7D20737896DF}" srcOrd="0" destOrd="0" presId="urn:microsoft.com/office/officeart/2005/8/layout/vProcess5"/>
    <dgm:cxn modelId="{CFD94831-DEFD-4FC7-B006-975644045741}" type="presOf" srcId="{2EAAE6F9-D7D0-4EEC-A695-C4EA4F952DEC}" destId="{7CD71721-EF05-47D6-8ED0-F701E48AAEEC}" srcOrd="1" destOrd="1" presId="urn:microsoft.com/office/officeart/2005/8/layout/vProcess5"/>
    <dgm:cxn modelId="{FE3E583B-2C7E-4257-AF4F-641F189E2B3A}" srcId="{208FB3A7-AE31-4507-A78C-1EDE9655A35A}" destId="{1F748415-FF58-419A-9FE0-C7E20E49A656}" srcOrd="0" destOrd="0" parTransId="{CC1DFB51-B17A-4CB1-A2BE-8E1B0FBC9268}" sibTransId="{2480A4BD-817D-418E-95FC-9874CEB81AF8}"/>
    <dgm:cxn modelId="{AC698D5B-EDF7-4A09-AC03-1D099A67B40A}" type="presOf" srcId="{208FB3A7-AE31-4507-A78C-1EDE9655A35A}" destId="{6A4CCE7D-E78A-4AE0-BDF0-BBACDAB87599}" srcOrd="0" destOrd="0" presId="urn:microsoft.com/office/officeart/2005/8/layout/vProcess5"/>
    <dgm:cxn modelId="{06F5556C-6B7B-4CEE-8B5F-E996676B62C0}" type="presOf" srcId="{75DC68DF-2654-4F82-9060-4B024C06313A}" destId="{F18374F5-73AA-47E7-96D7-FDB5E7759520}" srcOrd="1" destOrd="0" presId="urn:microsoft.com/office/officeart/2005/8/layout/vProcess5"/>
    <dgm:cxn modelId="{28B21B6D-E87D-497E-A0D0-0F577BE9188F}" type="presOf" srcId="{75DC68DF-2654-4F82-9060-4B024C06313A}" destId="{907685DC-A3AC-4F08-9CBB-3BA3E0C06EA0}" srcOrd="0" destOrd="0" presId="urn:microsoft.com/office/officeart/2005/8/layout/vProcess5"/>
    <dgm:cxn modelId="{6D86D36D-9145-4594-8118-751E90CB6782}" type="presOf" srcId="{840840D7-4931-42A1-B758-3B0CD43FF1F3}" destId="{D2AE884C-86B6-48D0-9237-0424AF3EBB37}" srcOrd="1" destOrd="0" presId="urn:microsoft.com/office/officeart/2005/8/layout/vProcess5"/>
    <dgm:cxn modelId="{04B51A51-2FA0-4A81-BCE8-BC34FE8BCFE2}" type="presOf" srcId="{BFF36627-27C3-4D4C-A4DA-F9821B0D4AE4}" destId="{D4988DA7-D0AD-40C0-886E-47E7706E5FAD}" srcOrd="0" destOrd="0" presId="urn:microsoft.com/office/officeart/2005/8/layout/vProcess5"/>
    <dgm:cxn modelId="{E8531B71-5B87-4C8C-9DE1-7E01A1B7C0B4}" type="presOf" srcId="{208FB3A7-AE31-4507-A78C-1EDE9655A35A}" destId="{ECA3AA48-58D6-4D41-BF72-4E50F70490A7}" srcOrd="1" destOrd="0" presId="urn:microsoft.com/office/officeart/2005/8/layout/vProcess5"/>
    <dgm:cxn modelId="{EE7CD571-845D-4522-A4E5-FC02EBDAEE6D}" srcId="{C8A59696-07BB-4CC6-845E-29599CB51B10}" destId="{840840D7-4931-42A1-B758-3B0CD43FF1F3}" srcOrd="0" destOrd="0" parTransId="{EC10DA3D-8575-4678-B9D7-7896F8A51029}" sibTransId="{503815B1-6DBB-4B24-86E4-0215CFCA0438}"/>
    <dgm:cxn modelId="{0AA86377-3155-4009-9E29-E306D1C3FED2}" type="presOf" srcId="{AA36ED9A-038E-45DF-B895-4CFF964B6FF5}" destId="{BC8FD273-DA60-4CE6-BC4C-B8D79D069033}" srcOrd="1" destOrd="0" presId="urn:microsoft.com/office/officeart/2005/8/layout/vProcess5"/>
    <dgm:cxn modelId="{72CF4A7F-3D73-4752-A746-C47767EAB2B5}" srcId="{840840D7-4931-42A1-B758-3B0CD43FF1F3}" destId="{BB34CE84-5743-4A0C-AD70-3F7926774C45}" srcOrd="0" destOrd="0" parTransId="{92CD5E6D-6DFF-4819-9E46-699FCDE3D881}" sibTransId="{CFFA0B98-B9B3-4304-9B96-8BE8BDDF7ED6}"/>
    <dgm:cxn modelId="{BDAB0482-65F4-464B-8899-4A299E0275BE}" type="presOf" srcId="{FD9CE19C-8BD0-4E57-9DD8-A9C01CC4DA26}" destId="{FE1BED26-85F0-4C63-A50C-5F8A72EE48DD}" srcOrd="0" destOrd="1" presId="urn:microsoft.com/office/officeart/2005/8/layout/vProcess5"/>
    <dgm:cxn modelId="{7FDCFF93-4D99-41F0-96BB-0934EE98B5AC}" type="presOf" srcId="{503815B1-6DBB-4B24-86E4-0215CFCA0438}" destId="{6BF7AF43-EA34-44B2-90E3-0FDECDDCFC01}" srcOrd="0" destOrd="0" presId="urn:microsoft.com/office/officeart/2005/8/layout/vProcess5"/>
    <dgm:cxn modelId="{1AB8A194-13B9-4F6D-9E08-5A174871E72B}" type="presOf" srcId="{BB34CE84-5743-4A0C-AD70-3F7926774C45}" destId="{29F7B51E-71B2-4B7D-94B4-24AE5516E7DC}" srcOrd="0" destOrd="1" presId="urn:microsoft.com/office/officeart/2005/8/layout/vProcess5"/>
    <dgm:cxn modelId="{C4A2F895-B5EF-4040-809C-84B60CBBABEB}" type="presOf" srcId="{A0ED9F17-BD10-47F8-9C96-79D032736B1C}" destId="{2B8DF27D-F629-4922-9193-5ED47486BCB7}" srcOrd="0" destOrd="0" presId="urn:microsoft.com/office/officeart/2005/8/layout/vProcess5"/>
    <dgm:cxn modelId="{95623797-079A-4445-B09F-AAC999461EB2}" type="presOf" srcId="{8D7096A6-E6F6-429B-AD1E-F71BD0321F15}" destId="{6E9FC929-D484-4193-AD70-3F4100DB43BD}" srcOrd="0" destOrd="0" presId="urn:microsoft.com/office/officeart/2005/8/layout/vProcess5"/>
    <dgm:cxn modelId="{28C4D69A-7C30-4768-AFA0-37577EB94343}" srcId="{C8A59696-07BB-4CC6-845E-29599CB51B10}" destId="{75DC68DF-2654-4F82-9060-4B024C06313A}" srcOrd="1" destOrd="0" parTransId="{BF5DFA9A-FF69-488D-BD68-807445CBC6AC}" sibTransId="{2F95F49D-D9DC-4FE4-83FF-C42ABE6B870D}"/>
    <dgm:cxn modelId="{B250219E-1379-44DB-A39F-D11726AFE675}" type="presOf" srcId="{EC1370EB-3078-4D54-BC2D-E65BD27B9B58}" destId="{F18374F5-73AA-47E7-96D7-FDB5E7759520}" srcOrd="1" destOrd="1" presId="urn:microsoft.com/office/officeart/2005/8/layout/vProcess5"/>
    <dgm:cxn modelId="{42F270A1-095A-435B-ADEB-813FB1BD6353}" srcId="{C8A59696-07BB-4CC6-845E-29599CB51B10}" destId="{AA36ED9A-038E-45DF-B895-4CFF964B6FF5}" srcOrd="2" destOrd="0" parTransId="{4DD2DDE7-1CF7-40D8-A832-1D711933DC19}" sibTransId="{8D7096A6-E6F6-429B-AD1E-F71BD0321F15}"/>
    <dgm:cxn modelId="{39F368AD-2C89-4150-9032-43BF41C14C67}" srcId="{C8A59696-07BB-4CC6-845E-29599CB51B10}" destId="{208FB3A7-AE31-4507-A78C-1EDE9655A35A}" srcOrd="4" destOrd="0" parTransId="{7542BEF7-340E-430D-A3B6-2F926688FF10}" sibTransId="{4B988857-B6D0-434D-B2ED-A505EB89D0E8}"/>
    <dgm:cxn modelId="{FAE2D6AD-D768-415A-BB40-3108D10F3176}" type="presOf" srcId="{A0ED9F17-BD10-47F8-9C96-79D032736B1C}" destId="{7CD71721-EF05-47D6-8ED0-F701E48AAEEC}" srcOrd="1" destOrd="0" presId="urn:microsoft.com/office/officeart/2005/8/layout/vProcess5"/>
    <dgm:cxn modelId="{5B8465C2-44F1-4914-9E53-DFC52EB30D8D}" type="presOf" srcId="{FD9CE19C-8BD0-4E57-9DD8-A9C01CC4DA26}" destId="{BC8FD273-DA60-4CE6-BC4C-B8D79D069033}" srcOrd="1" destOrd="1" presId="urn:microsoft.com/office/officeart/2005/8/layout/vProcess5"/>
    <dgm:cxn modelId="{5A42E4C5-95FF-4925-896B-242F8B40169E}" srcId="{A0ED9F17-BD10-47F8-9C96-79D032736B1C}" destId="{2EAAE6F9-D7D0-4EEC-A695-C4EA4F952DEC}" srcOrd="0" destOrd="0" parTransId="{F1B2DA9F-CBCF-4BD3-A627-679D7AFF776F}" sibTransId="{A8F225C5-ED84-4404-8382-1F2F696904B2}"/>
    <dgm:cxn modelId="{E26727C6-8509-412F-8DFE-547561DEC657}" srcId="{75DC68DF-2654-4F82-9060-4B024C06313A}" destId="{EC1370EB-3078-4D54-BC2D-E65BD27B9B58}" srcOrd="0" destOrd="0" parTransId="{4384FD47-E1E6-4BE5-A2FC-3342E1C53F7A}" sibTransId="{3BD3424A-2A21-4474-9BFB-B9060E0A4C0D}"/>
    <dgm:cxn modelId="{A9E531CD-EF72-486E-BB39-7CE41CADB534}" type="presOf" srcId="{1F748415-FF58-419A-9FE0-C7E20E49A656}" destId="{ECA3AA48-58D6-4D41-BF72-4E50F70490A7}" srcOrd="1" destOrd="1" presId="urn:microsoft.com/office/officeart/2005/8/layout/vProcess5"/>
    <dgm:cxn modelId="{72C723DD-4C7A-4EE8-B874-2F724ADBF5D0}" srcId="{C8A59696-07BB-4CC6-845E-29599CB51B10}" destId="{A0ED9F17-BD10-47F8-9C96-79D032736B1C}" srcOrd="3" destOrd="0" parTransId="{C9B426B5-2CB9-4820-941C-8A87C77CCD11}" sibTransId="{BFF36627-27C3-4D4C-A4DA-F9821B0D4AE4}"/>
    <dgm:cxn modelId="{FB01E9E1-29A4-4B45-B1FD-0102B23E7164}" type="presOf" srcId="{AA36ED9A-038E-45DF-B895-4CFF964B6FF5}" destId="{FE1BED26-85F0-4C63-A50C-5F8A72EE48DD}" srcOrd="0" destOrd="0" presId="urn:microsoft.com/office/officeart/2005/8/layout/vProcess5"/>
    <dgm:cxn modelId="{73A621E5-1502-418A-958D-55959748B95E}" type="presOf" srcId="{BB34CE84-5743-4A0C-AD70-3F7926774C45}" destId="{D2AE884C-86B6-48D0-9237-0424AF3EBB37}" srcOrd="1" destOrd="1" presId="urn:microsoft.com/office/officeart/2005/8/layout/vProcess5"/>
    <dgm:cxn modelId="{EBCD0DF7-F5B4-47C2-994A-0A669873665C}" type="presOf" srcId="{2F95F49D-D9DC-4FE4-83FF-C42ABE6B870D}" destId="{7C7494B4-ECDE-4875-A042-CD6C2C75E991}" srcOrd="0" destOrd="0" presId="urn:microsoft.com/office/officeart/2005/8/layout/vProcess5"/>
    <dgm:cxn modelId="{9E6F9BF9-AD73-423D-8BAF-EA7B0F4784B3}" type="presOf" srcId="{EC1370EB-3078-4D54-BC2D-E65BD27B9B58}" destId="{907685DC-A3AC-4F08-9CBB-3BA3E0C06EA0}" srcOrd="0" destOrd="1" presId="urn:microsoft.com/office/officeart/2005/8/layout/vProcess5"/>
    <dgm:cxn modelId="{E6B83EFF-8926-441B-A366-408C9ED42F92}" type="presOf" srcId="{840840D7-4931-42A1-B758-3B0CD43FF1F3}" destId="{29F7B51E-71B2-4B7D-94B4-24AE5516E7DC}" srcOrd="0" destOrd="0" presId="urn:microsoft.com/office/officeart/2005/8/layout/vProcess5"/>
    <dgm:cxn modelId="{8961FD27-601E-4A36-9C99-264CC162F061}" type="presParOf" srcId="{FFB03703-6BFC-451B-AC97-7D20737896DF}" destId="{48F33EFA-DAF1-420F-8C4A-958F5F4228FC}" srcOrd="0" destOrd="0" presId="urn:microsoft.com/office/officeart/2005/8/layout/vProcess5"/>
    <dgm:cxn modelId="{B4080430-A71E-4DB8-8671-398A3B3E337A}" type="presParOf" srcId="{FFB03703-6BFC-451B-AC97-7D20737896DF}" destId="{29F7B51E-71B2-4B7D-94B4-24AE5516E7DC}" srcOrd="1" destOrd="0" presId="urn:microsoft.com/office/officeart/2005/8/layout/vProcess5"/>
    <dgm:cxn modelId="{01DDC924-2533-4367-ABF0-D4CA8BBC9C87}" type="presParOf" srcId="{FFB03703-6BFC-451B-AC97-7D20737896DF}" destId="{907685DC-A3AC-4F08-9CBB-3BA3E0C06EA0}" srcOrd="2" destOrd="0" presId="urn:microsoft.com/office/officeart/2005/8/layout/vProcess5"/>
    <dgm:cxn modelId="{AE744B10-0817-4822-BACE-E67FB0859F52}" type="presParOf" srcId="{FFB03703-6BFC-451B-AC97-7D20737896DF}" destId="{FE1BED26-85F0-4C63-A50C-5F8A72EE48DD}" srcOrd="3" destOrd="0" presId="urn:microsoft.com/office/officeart/2005/8/layout/vProcess5"/>
    <dgm:cxn modelId="{A4938BD5-1753-40E7-9A24-F73A6099C85C}" type="presParOf" srcId="{FFB03703-6BFC-451B-AC97-7D20737896DF}" destId="{2B8DF27D-F629-4922-9193-5ED47486BCB7}" srcOrd="4" destOrd="0" presId="urn:microsoft.com/office/officeart/2005/8/layout/vProcess5"/>
    <dgm:cxn modelId="{3AF414BE-B2EA-46F9-BF0D-51F986F46AF1}" type="presParOf" srcId="{FFB03703-6BFC-451B-AC97-7D20737896DF}" destId="{6A4CCE7D-E78A-4AE0-BDF0-BBACDAB87599}" srcOrd="5" destOrd="0" presId="urn:microsoft.com/office/officeart/2005/8/layout/vProcess5"/>
    <dgm:cxn modelId="{39E3C9D7-E85E-4B47-A23A-456B4F3428F8}" type="presParOf" srcId="{FFB03703-6BFC-451B-AC97-7D20737896DF}" destId="{6BF7AF43-EA34-44B2-90E3-0FDECDDCFC01}" srcOrd="6" destOrd="0" presId="urn:microsoft.com/office/officeart/2005/8/layout/vProcess5"/>
    <dgm:cxn modelId="{BEFF06C6-4F01-4FEC-AE59-A00ED2E431A7}" type="presParOf" srcId="{FFB03703-6BFC-451B-AC97-7D20737896DF}" destId="{7C7494B4-ECDE-4875-A042-CD6C2C75E991}" srcOrd="7" destOrd="0" presId="urn:microsoft.com/office/officeart/2005/8/layout/vProcess5"/>
    <dgm:cxn modelId="{AC93751A-C695-45D0-8049-2CF9CA2F5D11}" type="presParOf" srcId="{FFB03703-6BFC-451B-AC97-7D20737896DF}" destId="{6E9FC929-D484-4193-AD70-3F4100DB43BD}" srcOrd="8" destOrd="0" presId="urn:microsoft.com/office/officeart/2005/8/layout/vProcess5"/>
    <dgm:cxn modelId="{4E9BB5D8-8B0A-4FD0-A81D-8B72F0E74B33}" type="presParOf" srcId="{FFB03703-6BFC-451B-AC97-7D20737896DF}" destId="{D4988DA7-D0AD-40C0-886E-47E7706E5FAD}" srcOrd="9" destOrd="0" presId="urn:microsoft.com/office/officeart/2005/8/layout/vProcess5"/>
    <dgm:cxn modelId="{F4231FFB-B81B-4B7C-9576-440AEF3E07E8}" type="presParOf" srcId="{FFB03703-6BFC-451B-AC97-7D20737896DF}" destId="{D2AE884C-86B6-48D0-9237-0424AF3EBB37}" srcOrd="10" destOrd="0" presId="urn:microsoft.com/office/officeart/2005/8/layout/vProcess5"/>
    <dgm:cxn modelId="{3779957E-0A16-475A-9009-E6ACF41FA8C4}" type="presParOf" srcId="{FFB03703-6BFC-451B-AC97-7D20737896DF}" destId="{F18374F5-73AA-47E7-96D7-FDB5E7759520}" srcOrd="11" destOrd="0" presId="urn:microsoft.com/office/officeart/2005/8/layout/vProcess5"/>
    <dgm:cxn modelId="{5750DDFA-654F-4D8F-9A1D-679C27C6D49E}" type="presParOf" srcId="{FFB03703-6BFC-451B-AC97-7D20737896DF}" destId="{BC8FD273-DA60-4CE6-BC4C-B8D79D069033}" srcOrd="12" destOrd="0" presId="urn:microsoft.com/office/officeart/2005/8/layout/vProcess5"/>
    <dgm:cxn modelId="{CD47D6CC-35CD-468A-9634-6E0C14C6AC69}" type="presParOf" srcId="{FFB03703-6BFC-451B-AC97-7D20737896DF}" destId="{7CD71721-EF05-47D6-8ED0-F701E48AAEEC}" srcOrd="13" destOrd="0" presId="urn:microsoft.com/office/officeart/2005/8/layout/vProcess5"/>
    <dgm:cxn modelId="{FB98427D-7D50-498A-84EE-1A0B3C7EBB7C}" type="presParOf" srcId="{FFB03703-6BFC-451B-AC97-7D20737896DF}" destId="{ECA3AA48-58D6-4D41-BF72-4E50F70490A7}"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F7B51E-71B2-4B7D-94B4-24AE5516E7DC}">
      <dsp:nvSpPr>
        <dsp:cNvPr id="0" name=""/>
        <dsp:cNvSpPr/>
      </dsp:nvSpPr>
      <dsp:spPr>
        <a:xfrm>
          <a:off x="2547350" y="27996"/>
          <a:ext cx="8528086" cy="1210926"/>
        </a:xfrm>
        <a:prstGeom prst="roundRect">
          <a:avLst>
            <a:gd name="adj" fmla="val 10000"/>
          </a:avLst>
        </a:prstGeom>
        <a:solidFill>
          <a:schemeClr val="accent1">
            <a:hueOff val="0"/>
            <a:satOff val="0"/>
            <a:lumOff val="0"/>
            <a:alphaOff val="0"/>
          </a:schemeClr>
        </a:solidFill>
        <a:ln>
          <a:noFill/>
        </a:ln>
        <a:effectLst>
          <a:softEdge rad="12700"/>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Algerian" panose="04020705040A02060702" pitchFamily="82" charset="0"/>
            </a:rPr>
            <a:t>WHY</a:t>
          </a:r>
        </a:p>
        <a:p>
          <a:pPr marL="171450" lvl="1" indent="-171450" algn="l" defTabSz="711200">
            <a:lnSpc>
              <a:spcPct val="90000"/>
            </a:lnSpc>
            <a:spcBef>
              <a:spcPct val="0"/>
            </a:spcBef>
            <a:spcAft>
              <a:spcPct val="15000"/>
            </a:spcAft>
            <a:buChar char="•"/>
          </a:pPr>
          <a:r>
            <a:rPr lang="en-US" sz="1600" kern="1200" dirty="0">
              <a:latin typeface="Arial Black" panose="020B0A04020102020204" pitchFamily="34" charset="0"/>
            </a:rPr>
            <a:t>AS THEY ARE HAVING UNHEALTHY FOOD</a:t>
          </a:r>
        </a:p>
      </dsp:txBody>
      <dsp:txXfrm>
        <a:off x="3944504" y="63463"/>
        <a:ext cx="7095465" cy="1139992"/>
      </dsp:txXfrm>
    </dsp:sp>
    <dsp:sp modelId="{907685DC-A3AC-4F08-9CBB-3BA3E0C06EA0}">
      <dsp:nvSpPr>
        <dsp:cNvPr id="0" name=""/>
        <dsp:cNvSpPr/>
      </dsp:nvSpPr>
      <dsp:spPr>
        <a:xfrm>
          <a:off x="1910512" y="1379111"/>
          <a:ext cx="8528086" cy="1210926"/>
        </a:xfrm>
        <a:prstGeom prst="roundRect">
          <a:avLst>
            <a:gd name="adj" fmla="val 10000"/>
          </a:avLst>
        </a:prstGeom>
        <a:solidFill>
          <a:schemeClr val="accent1">
            <a:hueOff val="0"/>
            <a:satOff val="0"/>
            <a:lumOff val="0"/>
            <a:alphaOff val="0"/>
          </a:schemeClr>
        </a:solidFill>
        <a:ln>
          <a:noFill/>
        </a:ln>
        <a:effectLst>
          <a:softEdge rad="12700"/>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Algerian" panose="04020705040A02060702" pitchFamily="82" charset="0"/>
            </a:rPr>
            <a:t>WHY</a:t>
          </a:r>
        </a:p>
        <a:p>
          <a:pPr marL="171450" lvl="1" indent="-171450" algn="l" defTabSz="711200">
            <a:lnSpc>
              <a:spcPct val="90000"/>
            </a:lnSpc>
            <a:spcBef>
              <a:spcPct val="0"/>
            </a:spcBef>
            <a:spcAft>
              <a:spcPct val="15000"/>
            </a:spcAft>
            <a:buChar char="•"/>
          </a:pPr>
          <a:r>
            <a:rPr lang="en-US" sz="1600" kern="1200" dirty="0">
              <a:latin typeface="Arial Black" panose="020B0A04020102020204" pitchFamily="34" charset="0"/>
            </a:rPr>
            <a:t>AS THEY ARE NOT INTERESTED IN COOKING FOOD</a:t>
          </a:r>
        </a:p>
      </dsp:txBody>
      <dsp:txXfrm>
        <a:off x="3369919" y="1414578"/>
        <a:ext cx="7033212" cy="1139992"/>
      </dsp:txXfrm>
    </dsp:sp>
    <dsp:sp modelId="{FE1BED26-85F0-4C63-A50C-5F8A72EE48DD}">
      <dsp:nvSpPr>
        <dsp:cNvPr id="0" name=""/>
        <dsp:cNvSpPr/>
      </dsp:nvSpPr>
      <dsp:spPr>
        <a:xfrm>
          <a:off x="1273675" y="2758222"/>
          <a:ext cx="8528086" cy="1210926"/>
        </a:xfrm>
        <a:prstGeom prst="roundRect">
          <a:avLst>
            <a:gd name="adj" fmla="val 10000"/>
          </a:avLst>
        </a:prstGeom>
        <a:solidFill>
          <a:schemeClr val="accent1">
            <a:hueOff val="0"/>
            <a:satOff val="0"/>
            <a:lumOff val="0"/>
            <a:alphaOff val="0"/>
          </a:schemeClr>
        </a:solidFill>
        <a:ln>
          <a:noFill/>
        </a:ln>
        <a:effectLst>
          <a:softEdge rad="12700"/>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Algerian" panose="04020705040A02060702" pitchFamily="82" charset="0"/>
            </a:rPr>
            <a:t>WHY</a:t>
          </a:r>
        </a:p>
        <a:p>
          <a:pPr marL="171450" lvl="1" indent="-171450" algn="l" defTabSz="711200">
            <a:lnSpc>
              <a:spcPct val="90000"/>
            </a:lnSpc>
            <a:spcBef>
              <a:spcPct val="0"/>
            </a:spcBef>
            <a:spcAft>
              <a:spcPct val="15000"/>
            </a:spcAft>
            <a:buChar char="•"/>
          </a:pPr>
          <a:r>
            <a:rPr lang="en-US" sz="1600" kern="1200" dirty="0">
              <a:latin typeface="Arial Black" panose="020B0A04020102020204" pitchFamily="34" charset="0"/>
            </a:rPr>
            <a:t>BECAUSE DUE TO HEAVY WORK THEY ARE PREFFERING FOOD APPS TO ORDER FOOD</a:t>
          </a:r>
        </a:p>
      </dsp:txBody>
      <dsp:txXfrm>
        <a:off x="2733082" y="2793689"/>
        <a:ext cx="7033212" cy="1139992"/>
      </dsp:txXfrm>
    </dsp:sp>
    <dsp:sp modelId="{2B8DF27D-F629-4922-9193-5ED47486BCB7}">
      <dsp:nvSpPr>
        <dsp:cNvPr id="0" name=""/>
        <dsp:cNvSpPr/>
      </dsp:nvSpPr>
      <dsp:spPr>
        <a:xfrm>
          <a:off x="636837" y="4137333"/>
          <a:ext cx="8528086" cy="1210926"/>
        </a:xfrm>
        <a:prstGeom prst="roundRect">
          <a:avLst>
            <a:gd name="adj" fmla="val 10000"/>
          </a:avLst>
        </a:prstGeom>
        <a:solidFill>
          <a:schemeClr val="accent1">
            <a:hueOff val="0"/>
            <a:satOff val="0"/>
            <a:lumOff val="0"/>
            <a:alphaOff val="0"/>
          </a:schemeClr>
        </a:solidFill>
        <a:ln>
          <a:noFill/>
        </a:ln>
        <a:effectLst>
          <a:softEdge rad="12700"/>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Algerian" panose="04020705040A02060702" pitchFamily="82" charset="0"/>
            </a:rPr>
            <a:t>WHY</a:t>
          </a:r>
          <a:r>
            <a:rPr lang="en-US" sz="2100" kern="1200" dirty="0"/>
            <a:t>  </a:t>
          </a:r>
        </a:p>
        <a:p>
          <a:pPr marL="171450" lvl="1" indent="-171450" algn="l" defTabSz="711200">
            <a:lnSpc>
              <a:spcPct val="90000"/>
            </a:lnSpc>
            <a:spcBef>
              <a:spcPct val="0"/>
            </a:spcBef>
            <a:spcAft>
              <a:spcPct val="15000"/>
            </a:spcAft>
            <a:buChar char="•"/>
          </a:pPr>
          <a:r>
            <a:rPr lang="en-US" sz="1600" kern="1200" dirty="0">
              <a:latin typeface="Arial Black" panose="020B0A04020102020204" pitchFamily="34" charset="0"/>
            </a:rPr>
            <a:t>INFLUENCED BY ADVERTISEMENTS OF FOOD APPS AND SOCIAL MEDIA</a:t>
          </a:r>
        </a:p>
      </dsp:txBody>
      <dsp:txXfrm>
        <a:off x="2096244" y="4172800"/>
        <a:ext cx="7033212" cy="1139992"/>
      </dsp:txXfrm>
    </dsp:sp>
    <dsp:sp modelId="{6A4CCE7D-E78A-4AE0-BDF0-BBACDAB87599}">
      <dsp:nvSpPr>
        <dsp:cNvPr id="0" name=""/>
        <dsp:cNvSpPr/>
      </dsp:nvSpPr>
      <dsp:spPr>
        <a:xfrm>
          <a:off x="0" y="5516444"/>
          <a:ext cx="8528086" cy="1210926"/>
        </a:xfrm>
        <a:prstGeom prst="roundRect">
          <a:avLst>
            <a:gd name="adj" fmla="val 10000"/>
          </a:avLst>
        </a:prstGeom>
        <a:solidFill>
          <a:schemeClr val="accent1">
            <a:hueOff val="0"/>
            <a:satOff val="0"/>
            <a:lumOff val="0"/>
            <a:alphaOff val="0"/>
          </a:schemeClr>
        </a:solidFill>
        <a:ln>
          <a:noFill/>
        </a:ln>
        <a:effectLst>
          <a:softEdge rad="12700"/>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Algerian" panose="04020705040A02060702" pitchFamily="82" charset="0"/>
            </a:rPr>
            <a:t>WHY</a:t>
          </a:r>
        </a:p>
        <a:p>
          <a:pPr marL="171450" lvl="1" indent="-171450" algn="l" defTabSz="711200">
            <a:lnSpc>
              <a:spcPct val="90000"/>
            </a:lnSpc>
            <a:spcBef>
              <a:spcPct val="0"/>
            </a:spcBef>
            <a:spcAft>
              <a:spcPct val="15000"/>
            </a:spcAft>
            <a:buChar char="•"/>
          </a:pPr>
          <a:r>
            <a:rPr lang="en-US" sz="1600" kern="1200" dirty="0">
              <a:latin typeface="Arial Black" panose="020B0A04020102020204" pitchFamily="34" charset="0"/>
            </a:rPr>
            <a:t>AS THEY ARE PROVIDING OFFERS,GIVING DISCOUNTS &amp; NEW MENU TO ATTRACT PEOPLE</a:t>
          </a:r>
        </a:p>
      </dsp:txBody>
      <dsp:txXfrm>
        <a:off x="1459407" y="5551911"/>
        <a:ext cx="7033212" cy="1139992"/>
      </dsp:txXfrm>
    </dsp:sp>
    <dsp:sp modelId="{6BF7AF43-EA34-44B2-90E3-0FDECDDCFC01}">
      <dsp:nvSpPr>
        <dsp:cNvPr id="0" name=""/>
        <dsp:cNvSpPr/>
      </dsp:nvSpPr>
      <dsp:spPr>
        <a:xfrm>
          <a:off x="2547350" y="884649"/>
          <a:ext cx="787102" cy="787102"/>
        </a:xfrm>
        <a:prstGeom prst="downArrow">
          <a:avLst>
            <a:gd name="adj1" fmla="val 55000"/>
            <a:gd name="adj2" fmla="val 45000"/>
          </a:avLst>
        </a:prstGeom>
        <a:solidFill>
          <a:schemeClr val="accent1">
            <a:alpha val="90000"/>
            <a:tint val="40000"/>
            <a:hueOff val="0"/>
            <a:satOff val="0"/>
            <a:lumOff val="0"/>
            <a:alphaOff val="0"/>
          </a:schemeClr>
        </a:solidFill>
        <a:ln>
          <a:noFill/>
        </a:ln>
        <a:effectLst>
          <a:softEdge rad="12700"/>
        </a:effectLst>
        <a:sp3d z="50080" prstMaterial="plastic">
          <a:bevelT w="25400" h="25400"/>
          <a:bevelB w="25400" h="25400"/>
        </a:sp3d>
      </dsp:spPr>
      <dsp:style>
        <a:lnRef idx="0">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2724448" y="884649"/>
        <a:ext cx="432906" cy="592294"/>
      </dsp:txXfrm>
    </dsp:sp>
    <dsp:sp modelId="{7C7494B4-ECDE-4875-A042-CD6C2C75E991}">
      <dsp:nvSpPr>
        <dsp:cNvPr id="0" name=""/>
        <dsp:cNvSpPr/>
      </dsp:nvSpPr>
      <dsp:spPr>
        <a:xfrm>
          <a:off x="1910512" y="2263760"/>
          <a:ext cx="787102" cy="787102"/>
        </a:xfrm>
        <a:prstGeom prst="downArrow">
          <a:avLst>
            <a:gd name="adj1" fmla="val 55000"/>
            <a:gd name="adj2" fmla="val 45000"/>
          </a:avLst>
        </a:prstGeom>
        <a:solidFill>
          <a:schemeClr val="accent1">
            <a:alpha val="90000"/>
            <a:tint val="40000"/>
            <a:hueOff val="0"/>
            <a:satOff val="0"/>
            <a:lumOff val="0"/>
            <a:alphaOff val="0"/>
          </a:schemeClr>
        </a:solidFill>
        <a:ln>
          <a:noFill/>
        </a:ln>
        <a:effectLst>
          <a:softEdge rad="12700"/>
        </a:effectLst>
        <a:sp3d z="50080" prstMaterial="plastic">
          <a:bevelT w="25400" h="25400"/>
          <a:bevelB w="25400" h="25400"/>
        </a:sp3d>
      </dsp:spPr>
      <dsp:style>
        <a:lnRef idx="0">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2087610" y="2263760"/>
        <a:ext cx="432906" cy="592294"/>
      </dsp:txXfrm>
    </dsp:sp>
    <dsp:sp modelId="{6E9FC929-D484-4193-AD70-3F4100DB43BD}">
      <dsp:nvSpPr>
        <dsp:cNvPr id="0" name=""/>
        <dsp:cNvSpPr/>
      </dsp:nvSpPr>
      <dsp:spPr>
        <a:xfrm>
          <a:off x="1273675" y="3622689"/>
          <a:ext cx="787102" cy="787102"/>
        </a:xfrm>
        <a:prstGeom prst="downArrow">
          <a:avLst>
            <a:gd name="adj1" fmla="val 55000"/>
            <a:gd name="adj2" fmla="val 45000"/>
          </a:avLst>
        </a:prstGeom>
        <a:solidFill>
          <a:schemeClr val="accent1">
            <a:alpha val="90000"/>
            <a:tint val="40000"/>
            <a:hueOff val="0"/>
            <a:satOff val="0"/>
            <a:lumOff val="0"/>
            <a:alphaOff val="0"/>
          </a:schemeClr>
        </a:solidFill>
        <a:ln>
          <a:noFill/>
        </a:ln>
        <a:effectLst>
          <a:softEdge rad="12700"/>
        </a:effectLst>
        <a:sp3d z="50080" prstMaterial="plastic">
          <a:bevelT w="25400" h="25400"/>
          <a:bevelB w="25400" h="25400"/>
        </a:sp3d>
      </dsp:spPr>
      <dsp:style>
        <a:lnRef idx="0">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1450773" y="3622689"/>
        <a:ext cx="432906" cy="592294"/>
      </dsp:txXfrm>
    </dsp:sp>
    <dsp:sp modelId="{D4988DA7-D0AD-40C0-886E-47E7706E5FAD}">
      <dsp:nvSpPr>
        <dsp:cNvPr id="0" name=""/>
        <dsp:cNvSpPr/>
      </dsp:nvSpPr>
      <dsp:spPr>
        <a:xfrm>
          <a:off x="636837" y="5015255"/>
          <a:ext cx="787102" cy="787102"/>
        </a:xfrm>
        <a:prstGeom prst="downArrow">
          <a:avLst>
            <a:gd name="adj1" fmla="val 55000"/>
            <a:gd name="adj2" fmla="val 45000"/>
          </a:avLst>
        </a:prstGeom>
        <a:solidFill>
          <a:schemeClr val="accent1">
            <a:alpha val="90000"/>
            <a:tint val="40000"/>
            <a:hueOff val="0"/>
            <a:satOff val="0"/>
            <a:lumOff val="0"/>
            <a:alphaOff val="0"/>
          </a:schemeClr>
        </a:solidFill>
        <a:ln>
          <a:noFill/>
        </a:ln>
        <a:effectLst>
          <a:softEdge rad="12700"/>
        </a:effectLst>
        <a:sp3d z="50080" prstMaterial="plastic">
          <a:bevelT w="25400" h="25400"/>
          <a:bevelB w="25400" h="25400"/>
        </a:sp3d>
      </dsp:spPr>
      <dsp:style>
        <a:lnRef idx="0">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13935" y="5015255"/>
        <a:ext cx="432906" cy="59229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881491-98AA-4395-B5C7-20846CBB85AD}" type="datetimeFigureOut">
              <a:rPr lang="en-US" smtClean="0"/>
              <a:t>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834DD6E-DEF9-4FC1-945C-4028DFDC1805}" type="slidenum">
              <a:rPr lang="en-US" smtClean="0"/>
              <a:t>‹#›</a:t>
            </a:fld>
            <a:endParaRPr lang="en-US"/>
          </a:p>
        </p:txBody>
      </p:sp>
    </p:spTree>
    <p:extLst>
      <p:ext uri="{BB962C8B-B14F-4D97-AF65-F5344CB8AC3E}">
        <p14:creationId xmlns:p14="http://schemas.microsoft.com/office/powerpoint/2010/main" val="3927659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881491-98AA-4395-B5C7-20846CBB85AD}" type="datetimeFigureOut">
              <a:rPr lang="en-US" smtClean="0"/>
              <a:t>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34DD6E-DEF9-4FC1-945C-4028DFDC1805}" type="slidenum">
              <a:rPr lang="en-US" smtClean="0"/>
              <a:t>‹#›</a:t>
            </a:fld>
            <a:endParaRPr lang="en-US"/>
          </a:p>
        </p:txBody>
      </p:sp>
    </p:spTree>
    <p:extLst>
      <p:ext uri="{BB962C8B-B14F-4D97-AF65-F5344CB8AC3E}">
        <p14:creationId xmlns:p14="http://schemas.microsoft.com/office/powerpoint/2010/main" val="2131898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1881491-98AA-4395-B5C7-20846CBB85AD}" type="datetimeFigureOut">
              <a:rPr lang="en-US" smtClean="0"/>
              <a:t>2/20/2023</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834DD6E-DEF9-4FC1-945C-4028DFDC1805}" type="slidenum">
              <a:rPr lang="en-US" smtClean="0"/>
              <a:t>‹#›</a:t>
            </a:fld>
            <a:endParaRPr lang="en-US"/>
          </a:p>
        </p:txBody>
      </p:sp>
    </p:spTree>
    <p:extLst>
      <p:ext uri="{BB962C8B-B14F-4D97-AF65-F5344CB8AC3E}">
        <p14:creationId xmlns:p14="http://schemas.microsoft.com/office/powerpoint/2010/main" val="3316497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881491-98AA-4395-B5C7-20846CBB85AD}" type="datetimeFigureOut">
              <a:rPr lang="en-US" smtClean="0"/>
              <a:t>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34DD6E-DEF9-4FC1-945C-4028DFDC1805}" type="slidenum">
              <a:rPr lang="en-US" smtClean="0"/>
              <a:t>‹#›</a:t>
            </a:fld>
            <a:endParaRPr lang="en-US"/>
          </a:p>
        </p:txBody>
      </p:sp>
    </p:spTree>
    <p:extLst>
      <p:ext uri="{BB962C8B-B14F-4D97-AF65-F5344CB8AC3E}">
        <p14:creationId xmlns:p14="http://schemas.microsoft.com/office/powerpoint/2010/main" val="2336294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881491-98AA-4395-B5C7-20846CBB85AD}" type="datetimeFigureOut">
              <a:rPr lang="en-US" smtClean="0"/>
              <a:t>2/20/2023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34DD6E-DEF9-4FC1-945C-4028DFDC1805}" type="slidenum">
              <a:rPr lang="en-US" smtClean="0"/>
              <a:t>‹#›</a:t>
            </a:fld>
            <a:endParaRPr lang="en-US"/>
          </a:p>
        </p:txBody>
      </p:sp>
    </p:spTree>
    <p:extLst>
      <p:ext uri="{BB962C8B-B14F-4D97-AF65-F5344CB8AC3E}">
        <p14:creationId xmlns:p14="http://schemas.microsoft.com/office/powerpoint/2010/main" val="1771316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881491-98AA-4395-B5C7-20846CBB85AD}" type="datetimeFigureOut">
              <a:rPr lang="en-US" smtClean="0"/>
              <a:t>2/20/2023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34DD6E-DEF9-4FC1-945C-4028DFDC1805}" type="slidenum">
              <a:rPr lang="en-US" smtClean="0"/>
              <a:t>‹#›</a:t>
            </a:fld>
            <a:endParaRPr lang="en-US"/>
          </a:p>
        </p:txBody>
      </p:sp>
    </p:spTree>
    <p:extLst>
      <p:ext uri="{BB962C8B-B14F-4D97-AF65-F5344CB8AC3E}">
        <p14:creationId xmlns:p14="http://schemas.microsoft.com/office/powerpoint/2010/main" val="3470980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881491-98AA-4395-B5C7-20846CBB85AD}" type="datetimeFigureOut">
              <a:rPr lang="en-US" smtClean="0"/>
              <a:t>2/20/2023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34DD6E-DEF9-4FC1-945C-4028DFDC1805}" type="slidenum">
              <a:rPr lang="en-US" smtClean="0"/>
              <a:t>‹#›</a:t>
            </a:fld>
            <a:endParaRPr lang="en-US"/>
          </a:p>
        </p:txBody>
      </p:sp>
    </p:spTree>
    <p:extLst>
      <p:ext uri="{BB962C8B-B14F-4D97-AF65-F5344CB8AC3E}">
        <p14:creationId xmlns:p14="http://schemas.microsoft.com/office/powerpoint/2010/main" val="3249673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881491-98AA-4395-B5C7-20846CBB85AD}" type="datetimeFigureOut">
              <a:rPr lang="en-US" smtClean="0"/>
              <a:t>2/20/2023</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834DD6E-DEF9-4FC1-945C-4028DFDC1805}" type="slidenum">
              <a:rPr lang="en-US" smtClean="0"/>
              <a:t>‹#›</a:t>
            </a:fld>
            <a:endParaRPr lang="en-US"/>
          </a:p>
        </p:txBody>
      </p:sp>
    </p:spTree>
    <p:extLst>
      <p:ext uri="{BB962C8B-B14F-4D97-AF65-F5344CB8AC3E}">
        <p14:creationId xmlns:p14="http://schemas.microsoft.com/office/powerpoint/2010/main" val="2470505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881491-98AA-4395-B5C7-20846CBB85AD}" type="datetimeFigureOut">
              <a:rPr lang="en-US" smtClean="0"/>
              <a:t>2/20/2023</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834DD6E-DEF9-4FC1-945C-4028DFDC1805}" type="slidenum">
              <a:rPr lang="en-US" smtClean="0"/>
              <a:t>‹#›</a:t>
            </a:fld>
            <a:endParaRPr lang="en-US"/>
          </a:p>
        </p:txBody>
      </p:sp>
    </p:spTree>
    <p:extLst>
      <p:ext uri="{BB962C8B-B14F-4D97-AF65-F5344CB8AC3E}">
        <p14:creationId xmlns:p14="http://schemas.microsoft.com/office/powerpoint/2010/main" val="151558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881491-98AA-4395-B5C7-20846CBB85AD}" type="datetimeFigureOut">
              <a:rPr lang="en-US" smtClean="0"/>
              <a:t>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34DD6E-DEF9-4FC1-945C-4028DFDC1805}" type="slidenum">
              <a:rPr lang="en-US" smtClean="0"/>
              <a:t>‹#›</a:t>
            </a:fld>
            <a:endParaRPr lang="en-US"/>
          </a:p>
        </p:txBody>
      </p:sp>
    </p:spTree>
    <p:extLst>
      <p:ext uri="{BB962C8B-B14F-4D97-AF65-F5344CB8AC3E}">
        <p14:creationId xmlns:p14="http://schemas.microsoft.com/office/powerpoint/2010/main" val="2084193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881491-98AA-4395-B5C7-20846CBB85AD}" type="datetimeFigureOut">
              <a:rPr lang="en-US" smtClean="0"/>
              <a:t>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34DD6E-DEF9-4FC1-945C-4028DFDC1805}" type="slidenum">
              <a:rPr lang="en-US" smtClean="0"/>
              <a:t>‹#›</a:t>
            </a:fld>
            <a:endParaRPr lang="en-US"/>
          </a:p>
        </p:txBody>
      </p:sp>
    </p:spTree>
    <p:extLst>
      <p:ext uri="{BB962C8B-B14F-4D97-AF65-F5344CB8AC3E}">
        <p14:creationId xmlns:p14="http://schemas.microsoft.com/office/powerpoint/2010/main" val="1872208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C1881491-98AA-4395-B5C7-20846CBB85AD}" type="datetimeFigureOut">
              <a:rPr lang="en-US" smtClean="0"/>
              <a:t>2/20/2023</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834DD6E-DEF9-4FC1-945C-4028DFDC1805}" type="slidenum">
              <a:rPr lang="en-US" smtClean="0"/>
              <a:t>‹#›</a:t>
            </a:fld>
            <a:endParaRPr lang="en-US"/>
          </a:p>
        </p:txBody>
      </p:sp>
    </p:spTree>
    <p:extLst>
      <p:ext uri="{BB962C8B-B14F-4D97-AF65-F5344CB8AC3E}">
        <p14:creationId xmlns:p14="http://schemas.microsoft.com/office/powerpoint/2010/main" val="28960549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www.indiatoday.in/author/india-today-web-desk"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AE96-239A-1C94-57E4-3BB68CBC642B}"/>
              </a:ext>
            </a:extLst>
          </p:cNvPr>
          <p:cNvSpPr>
            <a:spLocks noGrp="1"/>
          </p:cNvSpPr>
          <p:nvPr>
            <p:ph type="ctrTitle"/>
          </p:nvPr>
        </p:nvSpPr>
        <p:spPr/>
        <p:txBody>
          <a:bodyPr/>
          <a:lstStyle/>
          <a:p>
            <a:r>
              <a:rPr lang="en-US" dirty="0"/>
              <a:t>DESIGN THINKING</a:t>
            </a:r>
            <a:br>
              <a:rPr lang="en-US" dirty="0"/>
            </a:br>
            <a:r>
              <a:rPr lang="en-US" sz="4000" dirty="0"/>
              <a:t>SECTION-D   TEAM NO:4   </a:t>
            </a:r>
            <a:endParaRPr lang="en-US" dirty="0"/>
          </a:p>
        </p:txBody>
      </p:sp>
      <p:sp>
        <p:nvSpPr>
          <p:cNvPr id="3" name="Subtitle 2">
            <a:extLst>
              <a:ext uri="{FF2B5EF4-FFF2-40B4-BE49-F238E27FC236}">
                <a16:creationId xmlns:a16="http://schemas.microsoft.com/office/drawing/2014/main" id="{B2C621A9-458D-38B4-9B25-161667918295}"/>
              </a:ext>
            </a:extLst>
          </p:cNvPr>
          <p:cNvSpPr>
            <a:spLocks noGrp="1"/>
          </p:cNvSpPr>
          <p:nvPr>
            <p:ph type="subTitle" idx="1"/>
          </p:nvPr>
        </p:nvSpPr>
        <p:spPr/>
        <p:txBody>
          <a:bodyPr>
            <a:normAutofit fontScale="62500" lnSpcReduction="20000"/>
          </a:bodyPr>
          <a:lstStyle/>
          <a:p>
            <a:r>
              <a:rPr lang="en-US" sz="6000" dirty="0"/>
              <a:t>HEALTH ISSUES </a:t>
            </a:r>
            <a:r>
              <a:rPr lang="en-US" sz="3600" dirty="0"/>
              <a:t>OF </a:t>
            </a:r>
          </a:p>
          <a:p>
            <a:r>
              <a:rPr lang="en-US" sz="6000" dirty="0">
                <a:solidFill>
                  <a:srgbClr val="FF0000"/>
                </a:solidFill>
              </a:rPr>
              <a:t>S</a:t>
            </a:r>
            <a:r>
              <a:rPr lang="en-US" sz="6000" dirty="0"/>
              <a:t>OFTWARE </a:t>
            </a:r>
            <a:r>
              <a:rPr lang="en-US" sz="6000" dirty="0">
                <a:solidFill>
                  <a:srgbClr val="FF0000"/>
                </a:solidFill>
              </a:rPr>
              <a:t>E</a:t>
            </a:r>
            <a:r>
              <a:rPr lang="en-US" sz="6000" dirty="0"/>
              <a:t>MPLOYEES</a:t>
            </a:r>
            <a:endParaRPr lang="en-US" sz="6000" dirty="0">
              <a:solidFill>
                <a:srgbClr val="FF0000"/>
              </a:solidFill>
            </a:endParaRPr>
          </a:p>
        </p:txBody>
      </p:sp>
    </p:spTree>
    <p:extLst>
      <p:ext uri="{BB962C8B-B14F-4D97-AF65-F5344CB8AC3E}">
        <p14:creationId xmlns:p14="http://schemas.microsoft.com/office/powerpoint/2010/main" val="4149851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2"/>
                                        </p:tgtEl>
                                        <p:attrNameLst>
                                          <p:attrName>style.textDecorationUnderline</p:attrName>
                                        </p:attrNameLst>
                                      </p:cBhvr>
                                      <p:to>
                                        <p:strVal val="tru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12A5219-7380-65AF-D28D-203B77BA4822}"/>
              </a:ext>
            </a:extLst>
          </p:cNvPr>
          <p:cNvSpPr>
            <a:spLocks noGrp="1"/>
          </p:cNvSpPr>
          <p:nvPr>
            <p:ph type="title"/>
          </p:nvPr>
        </p:nvSpPr>
        <p:spPr>
          <a:xfrm>
            <a:off x="1833838" y="618366"/>
            <a:ext cx="3505199" cy="3985954"/>
          </a:xfrm>
        </p:spPr>
        <p:txBody>
          <a:bodyPr>
            <a:normAutofit/>
          </a:bodyPr>
          <a:lstStyle/>
          <a:p>
            <a:r>
              <a:rPr lang="en-US" sz="3200" dirty="0">
                <a:latin typeface="Copperplate Gothic Bold" panose="020E0705020206020404" pitchFamily="34" charset="0"/>
              </a:rPr>
              <a:t>HEALTH </a:t>
            </a:r>
            <a:r>
              <a:rPr lang="en-US" sz="4900" dirty="0">
                <a:latin typeface="Copperplate Gothic Bold" panose="020E0705020206020404" pitchFamily="34" charset="0"/>
              </a:rPr>
              <a:t>ISSUES</a:t>
            </a:r>
            <a:br>
              <a:rPr lang="en-US" sz="4900" dirty="0">
                <a:latin typeface="Copperplate Gothic Bold" panose="020E0705020206020404" pitchFamily="34" charset="0"/>
              </a:rPr>
            </a:br>
            <a:br>
              <a:rPr lang="en-US" sz="4900" dirty="0">
                <a:latin typeface="Copperplate Gothic Bold" panose="020E0705020206020404" pitchFamily="34" charset="0"/>
              </a:rPr>
            </a:br>
            <a:r>
              <a:rPr lang="en-US" sz="4900" dirty="0">
                <a:solidFill>
                  <a:schemeClr val="accent4">
                    <a:lumMod val="75000"/>
                  </a:schemeClr>
                </a:solidFill>
                <a:latin typeface="Copperplate Gothic Bold" panose="020E0705020206020404" pitchFamily="34" charset="0"/>
              </a:rPr>
              <a:t>SDG:3</a:t>
            </a:r>
            <a:br>
              <a:rPr lang="en-US" sz="3200" dirty="0">
                <a:solidFill>
                  <a:schemeClr val="accent4">
                    <a:lumMod val="75000"/>
                  </a:schemeClr>
                </a:solidFill>
                <a:latin typeface="Copperplate Gothic Bold" panose="020E0705020206020404" pitchFamily="34" charset="0"/>
              </a:rPr>
            </a:br>
            <a:br>
              <a:rPr lang="en-US" sz="4900" dirty="0">
                <a:latin typeface="Copperplate Gothic Bold" panose="020E0705020206020404" pitchFamily="34" charset="0"/>
              </a:rPr>
            </a:br>
            <a:r>
              <a:rPr lang="en-US" sz="3200" dirty="0">
                <a:latin typeface="Copperplate Gothic Bold" panose="020E0705020206020404" pitchFamily="34" charset="0"/>
              </a:rPr>
              <a:t> </a:t>
            </a:r>
          </a:p>
        </p:txBody>
      </p:sp>
      <p:pic>
        <p:nvPicPr>
          <p:cNvPr id="8" name="Content Placeholder 13">
            <a:extLst>
              <a:ext uri="{FF2B5EF4-FFF2-40B4-BE49-F238E27FC236}">
                <a16:creationId xmlns:a16="http://schemas.microsoft.com/office/drawing/2014/main" id="{86225D06-1537-114A-0061-EACEC8138C77}"/>
              </a:ext>
            </a:extLst>
          </p:cNvPr>
          <p:cNvPicPr>
            <a:picLocks noGrp="1" noChangeAspect="1"/>
          </p:cNvPicPr>
          <p:nvPr>
            <p:ph idx="1"/>
          </p:nvPr>
        </p:nvPicPr>
        <p:blipFill>
          <a:blip r:embed="rId2"/>
          <a:stretch>
            <a:fillRect/>
          </a:stretch>
        </p:blipFill>
        <p:spPr>
          <a:xfrm>
            <a:off x="5567639" y="735048"/>
            <a:ext cx="5181600" cy="5181600"/>
          </a:xfrm>
        </p:spPr>
      </p:pic>
      <p:sp>
        <p:nvSpPr>
          <p:cNvPr id="9" name="Text Placeholder 3">
            <a:extLst>
              <a:ext uri="{FF2B5EF4-FFF2-40B4-BE49-F238E27FC236}">
                <a16:creationId xmlns:a16="http://schemas.microsoft.com/office/drawing/2014/main" id="{B2EA0FC2-E94B-8F9C-B0E0-F47413BACFCE}"/>
              </a:ext>
            </a:extLst>
          </p:cNvPr>
          <p:cNvSpPr txBox="1">
            <a:spLocks/>
          </p:cNvSpPr>
          <p:nvPr/>
        </p:nvSpPr>
        <p:spPr>
          <a:xfrm>
            <a:off x="1833838" y="4352393"/>
            <a:ext cx="3505199" cy="1680934"/>
          </a:xfrm>
          <a:prstGeom prst="rect">
            <a:avLst/>
          </a:prstGeom>
        </p:spPr>
        <p:txBody>
          <a:bodyPr>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r>
              <a:rPr lang="en-US" sz="1600">
                <a:latin typeface="Arial Black" panose="020B0A04020102020204" pitchFamily="34" charset="0"/>
              </a:rPr>
              <a:t>Health is combination of physical and mental state.</a:t>
            </a:r>
            <a:endParaRPr lang="en-US" sz="1600" dirty="0">
              <a:latin typeface="Arial Black" panose="020B0A04020102020204" pitchFamily="34" charset="0"/>
            </a:endParaRPr>
          </a:p>
        </p:txBody>
      </p:sp>
    </p:spTree>
    <p:extLst>
      <p:ext uri="{BB962C8B-B14F-4D97-AF65-F5344CB8AC3E}">
        <p14:creationId xmlns:p14="http://schemas.microsoft.com/office/powerpoint/2010/main" val="220610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B1CB0-12B1-083A-B4BA-A19C3DA9A0A3}"/>
              </a:ext>
            </a:extLst>
          </p:cNvPr>
          <p:cNvSpPr txBox="1">
            <a:spLocks/>
          </p:cNvSpPr>
          <p:nvPr/>
        </p:nvSpPr>
        <p:spPr>
          <a:xfrm>
            <a:off x="1730795" y="865965"/>
            <a:ext cx="4100837" cy="976312"/>
          </a:xfrm>
          <a:prstGeom prst="rect">
            <a:avLst/>
          </a:prstGeom>
        </p:spPr>
        <p:txBody>
          <a:bodyPr>
            <a:normAutofit/>
          </a:bodyPr>
          <a:lstStyle>
            <a:lvl1pPr algn="l" defTabSz="914400" rtl="0" eaLnBrk="1" latinLnBrk="0" hangingPunct="1">
              <a:lnSpc>
                <a:spcPct val="90000"/>
              </a:lnSpc>
              <a:spcBef>
                <a:spcPct val="0"/>
              </a:spcBef>
              <a:buNone/>
              <a:defRPr sz="5400" kern="1200" cap="all"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US" sz="3600">
                <a:solidFill>
                  <a:srgbClr val="FF0000"/>
                </a:solidFill>
                <a:latin typeface="Wide Latin" panose="020A0A07050505020404" pitchFamily="18" charset="0"/>
              </a:rPr>
              <a:t>THEME</a:t>
            </a:r>
            <a:endParaRPr lang="en-US" sz="3600" dirty="0">
              <a:solidFill>
                <a:srgbClr val="FF0000"/>
              </a:solidFill>
              <a:latin typeface="Wide Latin" panose="020A0A07050505020404" pitchFamily="18" charset="0"/>
            </a:endParaRPr>
          </a:p>
        </p:txBody>
      </p:sp>
      <p:pic>
        <p:nvPicPr>
          <p:cNvPr id="3" name="Content Placeholder 5">
            <a:extLst>
              <a:ext uri="{FF2B5EF4-FFF2-40B4-BE49-F238E27FC236}">
                <a16:creationId xmlns:a16="http://schemas.microsoft.com/office/drawing/2014/main" id="{BBDC2C46-9442-B3F2-28C3-54C13A11B80D}"/>
              </a:ext>
            </a:extLst>
          </p:cNvPr>
          <p:cNvPicPr>
            <a:picLocks noChangeAspect="1"/>
          </p:cNvPicPr>
          <p:nvPr/>
        </p:nvPicPr>
        <p:blipFill>
          <a:blip r:embed="rId3"/>
          <a:stretch>
            <a:fillRect/>
          </a:stretch>
        </p:blipFill>
        <p:spPr>
          <a:xfrm>
            <a:off x="6578080" y="2086552"/>
            <a:ext cx="4068115" cy="2973787"/>
          </a:xfrm>
          <a:prstGeom prst="rect">
            <a:avLst/>
          </a:prstGeom>
        </p:spPr>
      </p:pic>
      <p:sp>
        <p:nvSpPr>
          <p:cNvPr id="4" name="Text Placeholder 3">
            <a:extLst>
              <a:ext uri="{FF2B5EF4-FFF2-40B4-BE49-F238E27FC236}">
                <a16:creationId xmlns:a16="http://schemas.microsoft.com/office/drawing/2014/main" id="{07A50131-6D5D-C846-B344-7921603A1C4E}"/>
              </a:ext>
            </a:extLst>
          </p:cNvPr>
          <p:cNvSpPr txBox="1">
            <a:spLocks/>
          </p:cNvSpPr>
          <p:nvPr/>
        </p:nvSpPr>
        <p:spPr>
          <a:xfrm>
            <a:off x="1730795" y="2018490"/>
            <a:ext cx="4921931" cy="4262436"/>
          </a:xfrm>
          <a:prstGeom prst="rect">
            <a:avLst/>
          </a:prstGeom>
        </p:spPr>
        <p:txBody>
          <a:bodyPr>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r>
              <a:rPr lang="en-US" sz="2800" b="1" dirty="0">
                <a:solidFill>
                  <a:schemeClr val="tx1">
                    <a:lumMod val="95000"/>
                    <a:lumOff val="5000"/>
                  </a:schemeClr>
                </a:solidFill>
              </a:rPr>
              <a:t>OBJECTIVE OF THE STUDY:-</a:t>
            </a:r>
          </a:p>
          <a:p>
            <a:pPr marL="0" indent="0">
              <a:buNone/>
            </a:pPr>
            <a:r>
              <a:rPr lang="en-US" sz="2800" i="1" dirty="0">
                <a:solidFill>
                  <a:schemeClr val="tx1">
                    <a:lumMod val="95000"/>
                    <a:lumOff val="5000"/>
                  </a:schemeClr>
                </a:solidFill>
              </a:rPr>
              <a:t>  TO study the health issues faced by employes in software companies with regard to working hours and their perception towards WORK- Life Balance factors in software industry.</a:t>
            </a:r>
            <a:endParaRPr lang="en-US" sz="2400" i="1" dirty="0">
              <a:solidFill>
                <a:schemeClr val="tx1">
                  <a:lumMod val="95000"/>
                  <a:lumOff val="5000"/>
                </a:schemeClr>
              </a:solidFill>
            </a:endParaRPr>
          </a:p>
          <a:p>
            <a:endParaRPr lang="en-US" sz="2800" i="1" dirty="0">
              <a:solidFill>
                <a:schemeClr val="tx1">
                  <a:lumMod val="95000"/>
                  <a:lumOff val="5000"/>
                </a:schemeClr>
              </a:solidFill>
            </a:endParaRPr>
          </a:p>
          <a:p>
            <a:endParaRPr lang="en-US" sz="2800" dirty="0">
              <a:solidFill>
                <a:schemeClr val="tx1">
                  <a:lumMod val="95000"/>
                  <a:lumOff val="5000"/>
                </a:schemeClr>
              </a:solidFill>
            </a:endParaRPr>
          </a:p>
          <a:p>
            <a:endParaRPr lang="en-US" sz="2800" dirty="0">
              <a:solidFill>
                <a:schemeClr val="tx1">
                  <a:lumMod val="95000"/>
                  <a:lumOff val="5000"/>
                </a:schemeClr>
              </a:solidFill>
            </a:endParaRPr>
          </a:p>
        </p:txBody>
      </p:sp>
    </p:spTree>
    <p:extLst>
      <p:ext uri="{BB962C8B-B14F-4D97-AF65-F5344CB8AC3E}">
        <p14:creationId xmlns:p14="http://schemas.microsoft.com/office/powerpoint/2010/main" val="64657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88BD08C-3F07-55F5-DFA6-C036736EA4C0}"/>
              </a:ext>
            </a:extLst>
          </p:cNvPr>
          <p:cNvSpPr/>
          <p:nvPr/>
        </p:nvSpPr>
        <p:spPr>
          <a:xfrm>
            <a:off x="2136711" y="2705725"/>
            <a:ext cx="7315199" cy="1446550"/>
          </a:xfrm>
          <a:prstGeom prst="rect">
            <a:avLst/>
          </a:prstGeom>
        </p:spPr>
        <p:style>
          <a:lnRef idx="1">
            <a:schemeClr val="accent1"/>
          </a:lnRef>
          <a:fillRef idx="3">
            <a:schemeClr val="accent1"/>
          </a:fillRef>
          <a:effectRef idx="2">
            <a:schemeClr val="accent1"/>
          </a:effectRef>
          <a:fontRef idx="minor">
            <a:schemeClr val="lt1"/>
          </a:fontRef>
        </p:style>
        <p:txBody>
          <a:bodyPr wrap="square" lIns="91440" tIns="45720" rIns="91440" bIns="45720">
            <a:spAutoFit/>
          </a:bodyPr>
          <a:lstStyle/>
          <a:p>
            <a:pPr algn="ctr"/>
            <a:r>
              <a:rPr lang="en-US" sz="8800" b="1" u="sng" strike="noStrike" dirty="0">
                <a:ln w="9525">
                  <a:solidFill>
                    <a:schemeClr val="bg1"/>
                  </a:solidFill>
                  <a:prstDash val="solid"/>
                </a:ln>
                <a:solidFill>
                  <a:schemeClr val="bg1"/>
                </a:solidFill>
                <a:effectLst>
                  <a:outerShdw blurRad="60007" dist="310007" dir="7680000" sy="30000" kx="1300200" algn="ctr" rotWithShape="0">
                    <a:prstClr val="black">
                      <a:alpha val="32000"/>
                    </a:prstClr>
                  </a:outerShdw>
                </a:effectLst>
                <a:latin typeface="Arial" panose="020B0604020202020204" pitchFamily="34" charset="0"/>
              </a:rPr>
              <a:t>EMPATHIZE</a:t>
            </a:r>
            <a:endParaRPr lang="en-US" sz="8800" b="1" u="sng" dirty="0">
              <a:ln w="9525">
                <a:solidFill>
                  <a:schemeClr val="bg1"/>
                </a:solidFill>
                <a:prstDash val="solid"/>
              </a:ln>
              <a:solidFill>
                <a:schemeClr val="bg1"/>
              </a:solidFill>
              <a:effectLst>
                <a:outerShdw blurRad="60007" dist="310007" dir="7680000" sy="30000" kx="1300200" algn="ctr" rotWithShape="0">
                  <a:prstClr val="black">
                    <a:alpha val="32000"/>
                  </a:prstClr>
                </a:outerShdw>
              </a:effectLst>
            </a:endParaRPr>
          </a:p>
        </p:txBody>
      </p:sp>
    </p:spTree>
    <p:extLst>
      <p:ext uri="{BB962C8B-B14F-4D97-AF65-F5344CB8AC3E}">
        <p14:creationId xmlns:p14="http://schemas.microsoft.com/office/powerpoint/2010/main" val="1462978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BDE496E-3770-F168-FB04-8B85906234DF}"/>
              </a:ext>
            </a:extLst>
          </p:cNvPr>
          <p:cNvSpPr/>
          <p:nvPr/>
        </p:nvSpPr>
        <p:spPr>
          <a:xfrm>
            <a:off x="2226419" y="2967335"/>
            <a:ext cx="7739171" cy="923330"/>
          </a:xfrm>
          <a:prstGeom prst="rect">
            <a:avLst/>
          </a:prstGeom>
        </p:spPr>
        <p:style>
          <a:lnRef idx="0">
            <a:schemeClr val="accent5"/>
          </a:lnRef>
          <a:fillRef idx="3">
            <a:schemeClr val="accent5"/>
          </a:fillRef>
          <a:effectRef idx="3">
            <a:schemeClr val="accent5"/>
          </a:effectRef>
          <a:fontRef idx="minor">
            <a:schemeClr val="lt1"/>
          </a:fontRef>
        </p:style>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PRIMARY RESEARCH</a:t>
            </a:r>
          </a:p>
        </p:txBody>
      </p:sp>
    </p:spTree>
    <p:extLst>
      <p:ext uri="{BB962C8B-B14F-4D97-AF65-F5344CB8AC3E}">
        <p14:creationId xmlns:p14="http://schemas.microsoft.com/office/powerpoint/2010/main" val="3634185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93B05-2ED4-3257-BC90-C7EBD05554B7}"/>
              </a:ext>
            </a:extLst>
          </p:cNvPr>
          <p:cNvSpPr txBox="1">
            <a:spLocks/>
          </p:cNvSpPr>
          <p:nvPr/>
        </p:nvSpPr>
        <p:spPr>
          <a:xfrm>
            <a:off x="1525522" y="1001486"/>
            <a:ext cx="8915399" cy="482510"/>
          </a:xfrm>
          <a:prstGeom prst="rect">
            <a:avLst/>
          </a:prstGeom>
        </p:spPr>
        <p:txBody>
          <a:bodyPr>
            <a:normAutofit fontScale="67500" lnSpcReduction="20000"/>
          </a:bodyPr>
          <a:lstStyle>
            <a:lvl1pPr algn="l" defTabSz="914400" rtl="0" eaLnBrk="1" latinLnBrk="0" hangingPunct="1">
              <a:lnSpc>
                <a:spcPct val="90000"/>
              </a:lnSpc>
              <a:spcBef>
                <a:spcPct val="0"/>
              </a:spcBef>
              <a:buNone/>
              <a:defRPr sz="5400" kern="1200" cap="all"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US">
                <a:solidFill>
                  <a:schemeClr val="tx1">
                    <a:lumMod val="95000"/>
                    <a:lumOff val="5000"/>
                  </a:schemeClr>
                </a:solidFill>
                <a:latin typeface="Adobe Ming Std L" panose="02020300000000000000" pitchFamily="18" charset="-128"/>
                <a:ea typeface="Adobe Ming Std L" panose="02020300000000000000" pitchFamily="18" charset="-128"/>
              </a:rPr>
              <a:t>PROBLEMS FACED BY IT EMPLOYES</a:t>
            </a:r>
            <a:endParaRPr lang="en-US" dirty="0">
              <a:solidFill>
                <a:schemeClr val="tx1">
                  <a:lumMod val="95000"/>
                  <a:lumOff val="5000"/>
                </a:schemeClr>
              </a:solidFill>
              <a:latin typeface="Adobe Ming Std L" panose="02020300000000000000" pitchFamily="18" charset="-128"/>
              <a:ea typeface="Adobe Ming Std L" panose="02020300000000000000" pitchFamily="18" charset="-128"/>
            </a:endParaRPr>
          </a:p>
        </p:txBody>
      </p:sp>
      <p:sp>
        <p:nvSpPr>
          <p:cNvPr id="3" name="Text Placeholder 2">
            <a:extLst>
              <a:ext uri="{FF2B5EF4-FFF2-40B4-BE49-F238E27FC236}">
                <a16:creationId xmlns:a16="http://schemas.microsoft.com/office/drawing/2014/main" id="{431B1DA0-3794-3903-1F2B-83D15270BE72}"/>
              </a:ext>
            </a:extLst>
          </p:cNvPr>
          <p:cNvSpPr txBox="1">
            <a:spLocks/>
          </p:cNvSpPr>
          <p:nvPr/>
        </p:nvSpPr>
        <p:spPr>
          <a:xfrm>
            <a:off x="1525522" y="1922106"/>
            <a:ext cx="8915399" cy="3424336"/>
          </a:xfrm>
          <a:prstGeom prst="rect">
            <a:avLst/>
          </a:prstGeom>
        </p:spPr>
        <p:txBody>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285750" indent="-285750">
              <a:buFont typeface="Arial" panose="020B0604020202020204" pitchFamily="34" charset="0"/>
              <a:buChar char="•"/>
            </a:pPr>
            <a:r>
              <a:rPr lang="en-US" sz="2400" dirty="0">
                <a:solidFill>
                  <a:srgbClr val="111111"/>
                </a:solidFill>
                <a:latin typeface="NSimSun" panose="02010609030101010101" pitchFamily="49" charset="-122"/>
                <a:ea typeface="NSimSun" panose="02010609030101010101" pitchFamily="49" charset="-122"/>
              </a:rPr>
              <a:t>Extended screen time Staring at a screen all day can exhaust us.</a:t>
            </a:r>
          </a:p>
          <a:p>
            <a:pPr marL="285750" indent="-285750">
              <a:buFont typeface="Arial" panose="020B0604020202020204" pitchFamily="34" charset="0"/>
              <a:buChar char="•"/>
            </a:pPr>
            <a:r>
              <a:rPr lang="en-US" sz="2400" dirty="0">
                <a:solidFill>
                  <a:srgbClr val="111111"/>
                </a:solidFill>
                <a:latin typeface="NSimSun" panose="02010609030101010101" pitchFamily="49" charset="-122"/>
                <a:ea typeface="NSimSun" panose="02010609030101010101" pitchFamily="49" charset="-122"/>
              </a:rPr>
              <a:t>Increased stress Work can be stress-inducing at the best of times. </a:t>
            </a:r>
          </a:p>
          <a:p>
            <a:pPr marL="285750" indent="-285750">
              <a:buFont typeface="Arial" panose="020B0604020202020204" pitchFamily="34" charset="0"/>
              <a:buChar char="•"/>
            </a:pPr>
            <a:r>
              <a:rPr lang="en-US" sz="2400" dirty="0">
                <a:solidFill>
                  <a:srgbClr val="111111"/>
                </a:solidFill>
                <a:latin typeface="NSimSun" panose="02010609030101010101" pitchFamily="49" charset="-122"/>
                <a:ea typeface="NSimSun" panose="02010609030101010101" pitchFamily="49" charset="-122"/>
              </a:rPr>
              <a:t>Back pain .poor posture is almost every  office workers health problem .</a:t>
            </a:r>
          </a:p>
          <a:p>
            <a:pPr marL="285750" indent="-285750">
              <a:buFont typeface="Arial" panose="020B0604020202020204" pitchFamily="34" charset="0"/>
              <a:buChar char="•"/>
            </a:pPr>
            <a:r>
              <a:rPr lang="en-US" sz="2400" dirty="0">
                <a:solidFill>
                  <a:srgbClr val="111111"/>
                </a:solidFill>
                <a:latin typeface="NSimSun" panose="02010609030101010101" pitchFamily="49" charset="-122"/>
                <a:ea typeface="NSimSun" panose="02010609030101010101" pitchFamily="49" charset="-122"/>
              </a:rPr>
              <a:t>They are unable to take food at time due to their office timings  due to this they are getting acidity .</a:t>
            </a:r>
          </a:p>
          <a:p>
            <a:pPr marL="285750" indent="-285750">
              <a:buFont typeface="Arial" panose="020B0604020202020204" pitchFamily="34" charset="0"/>
              <a:buChar char="•"/>
            </a:pPr>
            <a:r>
              <a:rPr lang="en-US" sz="2400" dirty="0">
                <a:solidFill>
                  <a:srgbClr val="111111"/>
                </a:solidFill>
                <a:latin typeface="NSimSun" panose="02010609030101010101" pitchFamily="49" charset="-122"/>
                <a:ea typeface="NSimSun" panose="02010609030101010101" pitchFamily="49" charset="-122"/>
              </a:rPr>
              <a:t>Mental health .</a:t>
            </a:r>
          </a:p>
          <a:p>
            <a:pPr marL="285750" indent="-285750">
              <a:buFont typeface="Arial" panose="020B0604020202020204" pitchFamily="34" charset="0"/>
              <a:buChar char="•"/>
            </a:pPr>
            <a:r>
              <a:rPr lang="en-US" sz="2400" dirty="0">
                <a:solidFill>
                  <a:srgbClr val="111111"/>
                </a:solidFill>
                <a:latin typeface="NSimSun" panose="02010609030101010101" pitchFamily="49" charset="-122"/>
                <a:ea typeface="NSimSun" panose="02010609030101010101" pitchFamily="49" charset="-122"/>
              </a:rPr>
              <a:t>Obesity .</a:t>
            </a:r>
          </a:p>
          <a:p>
            <a:pPr marL="285750" indent="-285750">
              <a:buFont typeface="Arial" panose="020B0604020202020204" pitchFamily="34" charset="0"/>
              <a:buChar char="•"/>
            </a:pPr>
            <a:endParaRPr lang="en-US" dirty="0">
              <a:solidFill>
                <a:srgbClr val="111111"/>
              </a:solidFill>
              <a:latin typeface="Poor Richard" panose="02080502050505020702" pitchFamily="18" charset="0"/>
            </a:endParaRP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40694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up)">
                                      <p:cBhvr>
                                        <p:cTn id="12" dur="500"/>
                                        <p:tgtEl>
                                          <p:spTgt spid="3">
                                            <p:txEl>
                                              <p:pRg st="0" end="0"/>
                                            </p:txEl>
                                          </p:spTgt>
                                        </p:tgtEl>
                                      </p:cBhvr>
                                    </p:animEffect>
                                  </p:childTnLst>
                                </p:cTn>
                              </p:par>
                              <p:par>
                                <p:cTn id="13" presetID="22" presetClass="entr" presetSubtype="1"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up)">
                                      <p:cBhvr>
                                        <p:cTn id="15" dur="500"/>
                                        <p:tgtEl>
                                          <p:spTgt spid="3">
                                            <p:txEl>
                                              <p:pRg st="1" end="1"/>
                                            </p:txEl>
                                          </p:spTgt>
                                        </p:tgtEl>
                                      </p:cBhvr>
                                    </p:animEffect>
                                  </p:childTnLst>
                                </p:cTn>
                              </p:par>
                              <p:par>
                                <p:cTn id="16" presetID="22" presetClass="entr" presetSubtype="1"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up)">
                                      <p:cBhvr>
                                        <p:cTn id="18" dur="500"/>
                                        <p:tgtEl>
                                          <p:spTgt spid="3">
                                            <p:txEl>
                                              <p:pRg st="2" end="2"/>
                                            </p:txEl>
                                          </p:spTgt>
                                        </p:tgtEl>
                                      </p:cBhvr>
                                    </p:animEffect>
                                  </p:childTnLst>
                                </p:cTn>
                              </p:par>
                              <p:par>
                                <p:cTn id="19" presetID="22" presetClass="entr" presetSubtype="1"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up)">
                                      <p:cBhvr>
                                        <p:cTn id="21" dur="500"/>
                                        <p:tgtEl>
                                          <p:spTgt spid="3">
                                            <p:txEl>
                                              <p:pRg st="3" end="3"/>
                                            </p:txEl>
                                          </p:spTgt>
                                        </p:tgtEl>
                                      </p:cBhvr>
                                    </p:animEffect>
                                  </p:childTnLst>
                                </p:cTn>
                              </p:par>
                              <p:par>
                                <p:cTn id="22" presetID="22" presetClass="entr" presetSubtype="1"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up)">
                                      <p:cBhvr>
                                        <p:cTn id="24" dur="500"/>
                                        <p:tgtEl>
                                          <p:spTgt spid="3">
                                            <p:txEl>
                                              <p:pRg st="4" end="4"/>
                                            </p:txEl>
                                          </p:spTgt>
                                        </p:tgtEl>
                                      </p:cBhvr>
                                    </p:animEffect>
                                  </p:childTnLst>
                                </p:cTn>
                              </p:par>
                              <p:par>
                                <p:cTn id="25" presetID="22" presetClass="entr" presetSubtype="1"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up)">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4F2F2-595A-2F05-AD86-9767DCB5A36C}"/>
              </a:ext>
            </a:extLst>
          </p:cNvPr>
          <p:cNvSpPr txBox="1">
            <a:spLocks/>
          </p:cNvSpPr>
          <p:nvPr/>
        </p:nvSpPr>
        <p:spPr>
          <a:xfrm>
            <a:off x="1191477" y="577457"/>
            <a:ext cx="8911687" cy="1280890"/>
          </a:xfrm>
          <a:prstGeom prst="rect">
            <a:avLst/>
          </a:prstGeom>
        </p:spPr>
        <p:txBody>
          <a:bodyPr>
            <a:normAutofit fontScale="97500"/>
          </a:bodyPr>
          <a:lstStyle>
            <a:lvl1pPr algn="l" defTabSz="914400" rtl="0" eaLnBrk="1" latinLnBrk="0" hangingPunct="1">
              <a:lnSpc>
                <a:spcPct val="90000"/>
              </a:lnSpc>
              <a:spcBef>
                <a:spcPct val="0"/>
              </a:spcBef>
              <a:buNone/>
              <a:defRPr sz="5400" kern="1200" cap="all"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US" sz="4000">
                <a:solidFill>
                  <a:schemeClr val="tx1">
                    <a:lumMod val="95000"/>
                    <a:lumOff val="5000"/>
                  </a:schemeClr>
                </a:solidFill>
                <a:latin typeface="+mn-lt"/>
              </a:rPr>
              <a:t>HEALTH ISSUES:</a:t>
            </a:r>
            <a:br>
              <a:rPr lang="en-US" sz="4000">
                <a:solidFill>
                  <a:schemeClr val="tx1">
                    <a:lumMod val="95000"/>
                    <a:lumOff val="5000"/>
                  </a:schemeClr>
                </a:solidFill>
                <a:latin typeface="+mn-lt"/>
              </a:rPr>
            </a:br>
            <a:r>
              <a:rPr lang="en-US" sz="4000">
                <a:solidFill>
                  <a:schemeClr val="tx1">
                    <a:lumMod val="95000"/>
                    <a:lumOff val="5000"/>
                  </a:schemeClr>
                </a:solidFill>
                <a:latin typeface="+mn-lt"/>
              </a:rPr>
              <a:t>IT EMPLOYES  </a:t>
            </a:r>
            <a:endParaRPr lang="en-US" sz="4000" dirty="0">
              <a:solidFill>
                <a:schemeClr val="tx1">
                  <a:lumMod val="95000"/>
                  <a:lumOff val="5000"/>
                </a:schemeClr>
              </a:solidFill>
              <a:latin typeface="+mn-lt"/>
            </a:endParaRPr>
          </a:p>
        </p:txBody>
      </p:sp>
      <p:pic>
        <p:nvPicPr>
          <p:cNvPr id="3" name="Content Placeholder 4">
            <a:extLst>
              <a:ext uri="{FF2B5EF4-FFF2-40B4-BE49-F238E27FC236}">
                <a16:creationId xmlns:a16="http://schemas.microsoft.com/office/drawing/2014/main" id="{AECA6CC0-8AF4-42AA-4C1D-41386F8F234B}"/>
              </a:ext>
            </a:extLst>
          </p:cNvPr>
          <p:cNvPicPr>
            <a:picLocks noChangeAspect="1"/>
          </p:cNvPicPr>
          <p:nvPr/>
        </p:nvPicPr>
        <p:blipFill>
          <a:blip r:embed="rId3"/>
          <a:stretch>
            <a:fillRect/>
          </a:stretch>
        </p:blipFill>
        <p:spPr>
          <a:xfrm>
            <a:off x="2811369" y="2152261"/>
            <a:ext cx="5671905" cy="3778250"/>
          </a:xfrm>
          <a:prstGeom prst="rect">
            <a:avLst/>
          </a:prstGeom>
        </p:spPr>
      </p:pic>
    </p:spTree>
    <p:extLst>
      <p:ext uri="{BB962C8B-B14F-4D97-AF65-F5344CB8AC3E}">
        <p14:creationId xmlns:p14="http://schemas.microsoft.com/office/powerpoint/2010/main" val="4127850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F665062E-9EBE-F5DD-F303-E82371DBA2F8}"/>
              </a:ext>
            </a:extLst>
          </p:cNvPr>
          <p:cNvSpPr txBox="1">
            <a:spLocks/>
          </p:cNvSpPr>
          <p:nvPr/>
        </p:nvSpPr>
        <p:spPr>
          <a:xfrm>
            <a:off x="1385563" y="489857"/>
            <a:ext cx="10806437" cy="5878285"/>
          </a:xfrm>
          <a:prstGeom prst="rect">
            <a:avLst/>
          </a:prstGeom>
        </p:spPr>
        <p:txBody>
          <a:bodyPr>
            <a:normAutofit fontScale="85000" lnSpcReduction="2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buNone/>
            </a:pPr>
            <a:r>
              <a:rPr lang="en-US" sz="4400" dirty="0">
                <a:latin typeface="Californian FB" panose="0207040306080B030204" pitchFamily="18" charset="0"/>
              </a:rPr>
              <a:t>                                Q/A</a:t>
            </a:r>
          </a:p>
          <a:p>
            <a:pPr marL="0" indent="0">
              <a:buNone/>
            </a:pPr>
            <a:r>
              <a:rPr lang="en-US" dirty="0">
                <a:latin typeface="Bell MT" panose="02020503060305020303" pitchFamily="18" charset="0"/>
                <a:ea typeface="Cascadia Code" panose="020B0609020000020004" pitchFamily="49" charset="0"/>
                <a:cs typeface="Cascadia Code" panose="020B0609020000020004" pitchFamily="49" charset="0"/>
              </a:rPr>
              <a:t>Q.HOW DO YOU FEEL ABOUT YOUR WORK LIFE ?</a:t>
            </a:r>
          </a:p>
          <a:p>
            <a:pPr marL="0" indent="0">
              <a:buNone/>
            </a:pPr>
            <a:r>
              <a:rPr lang="en-US" dirty="0">
                <a:latin typeface="Bell MT" panose="02020503060305020303" pitchFamily="18" charset="0"/>
                <a:ea typeface="Cascadia Code" panose="020B0609020000020004" pitchFamily="49" charset="0"/>
                <a:cs typeface="Cascadia Code" panose="020B0609020000020004" pitchFamily="49" charset="0"/>
              </a:rPr>
              <a:t>A:It is good but due to heavy work we are facing many health issues.</a:t>
            </a:r>
          </a:p>
          <a:p>
            <a:pPr marL="0" indent="0">
              <a:buNone/>
            </a:pPr>
            <a:endParaRPr lang="en-US" dirty="0">
              <a:latin typeface="Bell MT" panose="02020503060305020303" pitchFamily="18" charset="0"/>
              <a:ea typeface="Cascadia Code" panose="020B0609020000020004" pitchFamily="49" charset="0"/>
              <a:cs typeface="Cascadia Code" panose="020B0609020000020004" pitchFamily="49" charset="0"/>
            </a:endParaRPr>
          </a:p>
          <a:p>
            <a:pPr marL="0" indent="0">
              <a:buNone/>
            </a:pPr>
            <a:r>
              <a:rPr lang="en-US" dirty="0">
                <a:latin typeface="Bell MT" panose="02020503060305020303" pitchFamily="18" charset="0"/>
                <a:ea typeface="Cascadia Code" panose="020B0609020000020004" pitchFamily="49" charset="0"/>
                <a:cs typeface="Cascadia Code" panose="020B0609020000020004" pitchFamily="49" charset="0"/>
              </a:rPr>
              <a:t>Q.WHAT ARE THE HEALTH ISSUES YOU ARE FACING ?</a:t>
            </a:r>
          </a:p>
          <a:p>
            <a:pPr marL="0" indent="0">
              <a:buNone/>
            </a:pPr>
            <a:r>
              <a:rPr lang="en-US" dirty="0">
                <a:latin typeface="Bell MT" panose="02020503060305020303" pitchFamily="18" charset="0"/>
                <a:ea typeface="Cascadia Code" panose="020B0609020000020004" pitchFamily="49" charset="0"/>
                <a:cs typeface="Cascadia Code" panose="020B0609020000020004" pitchFamily="49" charset="0"/>
              </a:rPr>
              <a:t>A.</a:t>
            </a:r>
          </a:p>
          <a:p>
            <a:pPr marL="0" indent="0">
              <a:buNone/>
            </a:pPr>
            <a:r>
              <a:rPr lang="en-US" dirty="0">
                <a:latin typeface="Bell MT" panose="02020503060305020303" pitchFamily="18" charset="0"/>
                <a:ea typeface="Cascadia Code" panose="020B0609020000020004" pitchFamily="49" charset="0"/>
                <a:cs typeface="Cascadia Code" panose="020B0609020000020004" pitchFamily="49" charset="0"/>
              </a:rPr>
              <a:t>Improper intake of water</a:t>
            </a:r>
          </a:p>
          <a:p>
            <a:pPr marL="0" indent="0">
              <a:buNone/>
            </a:pPr>
            <a:r>
              <a:rPr lang="en-US" dirty="0" err="1">
                <a:latin typeface="Bell MT" panose="02020503060305020303" pitchFamily="18" charset="0"/>
                <a:ea typeface="Cascadia Code" panose="020B0609020000020004" pitchFamily="49" charset="0"/>
                <a:cs typeface="Cascadia Code" panose="020B0609020000020004" pitchFamily="49" charset="0"/>
              </a:rPr>
              <a:t>Continous</a:t>
            </a:r>
            <a:r>
              <a:rPr lang="en-US" dirty="0">
                <a:latin typeface="Bell MT" panose="02020503060305020303" pitchFamily="18" charset="0"/>
                <a:ea typeface="Cascadia Code" panose="020B0609020000020004" pitchFamily="49" charset="0"/>
                <a:cs typeface="Cascadia Code" panose="020B0609020000020004" pitchFamily="49" charset="0"/>
              </a:rPr>
              <a:t> sitting which leads to backpain, stomach problems, joint pain </a:t>
            </a:r>
          </a:p>
          <a:p>
            <a:pPr marL="0" indent="0">
              <a:buNone/>
            </a:pPr>
            <a:r>
              <a:rPr lang="en-US" dirty="0">
                <a:latin typeface="Bell MT" panose="02020503060305020303" pitchFamily="18" charset="0"/>
                <a:ea typeface="Cascadia Code" panose="020B0609020000020004" pitchFamily="49" charset="0"/>
                <a:cs typeface="Cascadia Code" panose="020B0609020000020004" pitchFamily="49" charset="0"/>
              </a:rPr>
              <a:t>Eyesight problem</a:t>
            </a:r>
          </a:p>
          <a:p>
            <a:pPr marL="0" indent="0">
              <a:buNone/>
            </a:pPr>
            <a:r>
              <a:rPr lang="en-US" dirty="0">
                <a:latin typeface="Bell MT" panose="02020503060305020303" pitchFamily="18" charset="0"/>
                <a:ea typeface="Cascadia Code" panose="020B0609020000020004" pitchFamily="49" charset="0"/>
                <a:cs typeface="Cascadia Code" panose="020B0609020000020004" pitchFamily="49" charset="0"/>
              </a:rPr>
              <a:t>Obesity</a:t>
            </a:r>
          </a:p>
          <a:p>
            <a:pPr marL="0" indent="0">
              <a:buNone/>
            </a:pPr>
            <a:r>
              <a:rPr lang="en-US" dirty="0">
                <a:latin typeface="Bell MT" panose="02020503060305020303" pitchFamily="18" charset="0"/>
                <a:ea typeface="Cascadia Code" panose="020B0609020000020004" pitchFamily="49" charset="0"/>
                <a:cs typeface="Cascadia Code" panose="020B0609020000020004" pitchFamily="49" charset="0"/>
              </a:rPr>
              <a:t>Computer vision syndrome </a:t>
            </a:r>
          </a:p>
          <a:p>
            <a:pPr marL="0" indent="0">
              <a:buNone/>
            </a:pPr>
            <a:endParaRPr lang="en-US" dirty="0">
              <a:latin typeface="Bell MT" panose="02020503060305020303" pitchFamily="18" charset="0"/>
              <a:ea typeface="Cascadia Code" panose="020B0609020000020004" pitchFamily="49" charset="0"/>
              <a:cs typeface="Cascadia Code" panose="020B0609020000020004" pitchFamily="49" charset="0"/>
            </a:endParaRPr>
          </a:p>
          <a:p>
            <a:r>
              <a:rPr lang="en-US" dirty="0">
                <a:latin typeface="Bell MT" panose="02020503060305020303" pitchFamily="18" charset="0"/>
              </a:rPr>
              <a:t>Q.WHAT KIND OF HEALTH ISSUES YOU ARE FACING DUE TO SHIFTS?</a:t>
            </a:r>
          </a:p>
          <a:p>
            <a:pPr marL="342900" indent="-342900">
              <a:buFont typeface="Wingdings" panose="05000000000000000000" pitchFamily="2" charset="2"/>
              <a:buChar char="Ø"/>
            </a:pPr>
            <a:r>
              <a:rPr lang="en-US" dirty="0" err="1">
                <a:latin typeface="Bell MT" panose="02020503060305020303" pitchFamily="18" charset="0"/>
              </a:rPr>
              <a:t>Depreesion</a:t>
            </a:r>
            <a:r>
              <a:rPr lang="en-US" dirty="0">
                <a:latin typeface="Bell MT" panose="02020503060305020303" pitchFamily="18" charset="0"/>
              </a:rPr>
              <a:t> </a:t>
            </a:r>
          </a:p>
          <a:p>
            <a:pPr marL="342900" indent="-342900">
              <a:buFont typeface="Wingdings" panose="05000000000000000000" pitchFamily="2" charset="2"/>
              <a:buChar char="Ø"/>
            </a:pPr>
            <a:r>
              <a:rPr lang="en-US" dirty="0">
                <a:latin typeface="Bell MT" panose="02020503060305020303" pitchFamily="18" charset="0"/>
              </a:rPr>
              <a:t>Obesity</a:t>
            </a:r>
          </a:p>
          <a:p>
            <a:pPr marL="342900" indent="-342900">
              <a:buFont typeface="Wingdings" panose="05000000000000000000" pitchFamily="2" charset="2"/>
              <a:buChar char="Ø"/>
            </a:pPr>
            <a:r>
              <a:rPr lang="en-US" dirty="0">
                <a:latin typeface="Bell MT" panose="02020503060305020303" pitchFamily="18" charset="0"/>
              </a:rPr>
              <a:t>No proper sleep, food</a:t>
            </a:r>
          </a:p>
          <a:p>
            <a:pPr marL="342900" indent="-342900">
              <a:buFont typeface="Wingdings" panose="05000000000000000000" pitchFamily="2" charset="2"/>
              <a:buChar char="Ø"/>
            </a:pPr>
            <a:r>
              <a:rPr lang="en-US" dirty="0" err="1">
                <a:latin typeface="Bell MT" panose="02020503060305020303" pitchFamily="18" charset="0"/>
              </a:rPr>
              <a:t>Psycological</a:t>
            </a:r>
            <a:r>
              <a:rPr lang="en-US" dirty="0">
                <a:latin typeface="Bell MT" panose="02020503060305020303" pitchFamily="18" charset="0"/>
              </a:rPr>
              <a:t> problems</a:t>
            </a:r>
          </a:p>
          <a:p>
            <a:pPr marL="0" indent="0">
              <a:buNone/>
            </a:pPr>
            <a:endParaRPr lang="en-US" dirty="0">
              <a:latin typeface="Arial Black" panose="020B0A04020102020204" pitchFamily="34" charset="0"/>
              <a:ea typeface="Cascadia Code" panose="020B0609020000020004" pitchFamily="49" charset="0"/>
              <a:cs typeface="Cascadia Code" panose="020B0609020000020004" pitchFamily="49" charset="0"/>
            </a:endParaRPr>
          </a:p>
          <a:p>
            <a:pPr marL="0" indent="0">
              <a:buNone/>
            </a:pPr>
            <a:endParaRPr lang="en-US" dirty="0">
              <a:latin typeface="Arial Black" panose="020B0A04020102020204" pitchFamily="34" charset="0"/>
              <a:ea typeface="Cascadia Code" panose="020B0609020000020004" pitchFamily="49" charset="0"/>
              <a:cs typeface="Cascadia Code" panose="020B0609020000020004" pitchFamily="49" charset="0"/>
            </a:endParaRPr>
          </a:p>
          <a:p>
            <a:pPr marL="0" indent="0">
              <a:buNone/>
            </a:pPr>
            <a:endParaRPr lang="en-US" dirty="0">
              <a:latin typeface="Arial Black" panose="020B0A04020102020204" pitchFamily="34" charset="0"/>
              <a:ea typeface="Cascadia Code" panose="020B0609020000020004" pitchFamily="49" charset="0"/>
              <a:cs typeface="Cascadia Code" panose="020B0609020000020004" pitchFamily="49" charset="0"/>
            </a:endParaRPr>
          </a:p>
          <a:p>
            <a:pPr marL="0" indent="0">
              <a:buNone/>
            </a:pPr>
            <a:endParaRPr lang="en-US" sz="4400" dirty="0">
              <a:latin typeface="Californian FB" panose="0207040306080B030204" pitchFamily="18" charset="0"/>
            </a:endParaRPr>
          </a:p>
        </p:txBody>
      </p:sp>
      <p:pic>
        <p:nvPicPr>
          <p:cNvPr id="5" name="Content Placeholder 5">
            <a:extLst>
              <a:ext uri="{FF2B5EF4-FFF2-40B4-BE49-F238E27FC236}">
                <a16:creationId xmlns:a16="http://schemas.microsoft.com/office/drawing/2014/main" id="{D78D9325-23F8-5BDF-DCE4-E3507943FE91}"/>
              </a:ext>
            </a:extLst>
          </p:cNvPr>
          <p:cNvPicPr>
            <a:picLocks noChangeAspect="1"/>
          </p:cNvPicPr>
          <p:nvPr/>
        </p:nvPicPr>
        <p:blipFill>
          <a:blip r:embed="rId2"/>
          <a:stretch>
            <a:fillRect/>
          </a:stretch>
        </p:blipFill>
        <p:spPr>
          <a:xfrm>
            <a:off x="8117633" y="289250"/>
            <a:ext cx="3724502" cy="2685164"/>
          </a:xfrm>
          <a:prstGeom prst="rect">
            <a:avLst/>
          </a:prstGeom>
        </p:spPr>
      </p:pic>
    </p:spTree>
    <p:extLst>
      <p:ext uri="{BB962C8B-B14F-4D97-AF65-F5344CB8AC3E}">
        <p14:creationId xmlns:p14="http://schemas.microsoft.com/office/powerpoint/2010/main" val="19172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anim calcmode="lin" valueType="num">
                                      <p:cBhvr>
                                        <p:cTn id="8" dur="2000" fill="hold"/>
                                        <p:tgtEl>
                                          <p:spTgt spid="2">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2">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500"/>
                                        <p:tgtEl>
                                          <p:spTgt spid="2">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fade">
                                      <p:cBhvr>
                                        <p:cTn id="20" dur="500"/>
                                        <p:tgtEl>
                                          <p:spTgt spid="2">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Effect transition="in" filter="fade">
                                      <p:cBhvr>
                                        <p:cTn id="23" dur="500"/>
                                        <p:tgtEl>
                                          <p:spTgt spid="2">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Effect transition="in" filter="fade">
                                      <p:cBhvr>
                                        <p:cTn id="26" dur="500"/>
                                        <p:tgtEl>
                                          <p:spTgt spid="2">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animEffect transition="in" filter="fade">
                                      <p:cBhvr>
                                        <p:cTn id="29" dur="500"/>
                                        <p:tgtEl>
                                          <p:spTgt spid="2">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
                                            <p:txEl>
                                              <p:pRg st="8" end="8"/>
                                            </p:txEl>
                                          </p:spTgt>
                                        </p:tgtEl>
                                        <p:attrNameLst>
                                          <p:attrName>style.visibility</p:attrName>
                                        </p:attrNameLst>
                                      </p:cBhvr>
                                      <p:to>
                                        <p:strVal val="visible"/>
                                      </p:to>
                                    </p:set>
                                    <p:animEffect transition="in" filter="fade">
                                      <p:cBhvr>
                                        <p:cTn id="32" dur="500"/>
                                        <p:tgtEl>
                                          <p:spTgt spid="2">
                                            <p:txEl>
                                              <p:pRg st="8" end="8"/>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animEffect transition="in" filter="fade">
                                      <p:cBhvr>
                                        <p:cTn id="35" dur="500"/>
                                        <p:tgtEl>
                                          <p:spTgt spid="2">
                                            <p:txEl>
                                              <p:pRg st="9" end="9"/>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2">
                                            <p:txEl>
                                              <p:pRg st="10" end="10"/>
                                            </p:txEl>
                                          </p:spTgt>
                                        </p:tgtEl>
                                        <p:attrNameLst>
                                          <p:attrName>style.visibility</p:attrName>
                                        </p:attrNameLst>
                                      </p:cBhvr>
                                      <p:to>
                                        <p:strVal val="visible"/>
                                      </p:to>
                                    </p:set>
                                    <p:animEffect transition="in" filter="fade">
                                      <p:cBhvr>
                                        <p:cTn id="38" dur="500"/>
                                        <p:tgtEl>
                                          <p:spTgt spid="2">
                                            <p:txEl>
                                              <p:pRg st="10" end="10"/>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2">
                                            <p:txEl>
                                              <p:pRg st="12" end="12"/>
                                            </p:txEl>
                                          </p:spTgt>
                                        </p:tgtEl>
                                        <p:attrNameLst>
                                          <p:attrName>style.visibility</p:attrName>
                                        </p:attrNameLst>
                                      </p:cBhvr>
                                      <p:to>
                                        <p:strVal val="visible"/>
                                      </p:to>
                                    </p:set>
                                    <p:animEffect transition="in" filter="fade">
                                      <p:cBhvr>
                                        <p:cTn id="41" dur="500"/>
                                        <p:tgtEl>
                                          <p:spTgt spid="2">
                                            <p:txEl>
                                              <p:pRg st="12" end="12"/>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2">
                                            <p:txEl>
                                              <p:pRg st="13" end="13"/>
                                            </p:txEl>
                                          </p:spTgt>
                                        </p:tgtEl>
                                        <p:attrNameLst>
                                          <p:attrName>style.visibility</p:attrName>
                                        </p:attrNameLst>
                                      </p:cBhvr>
                                      <p:to>
                                        <p:strVal val="visible"/>
                                      </p:to>
                                    </p:set>
                                    <p:animEffect transition="in" filter="fade">
                                      <p:cBhvr>
                                        <p:cTn id="44" dur="500"/>
                                        <p:tgtEl>
                                          <p:spTgt spid="2">
                                            <p:txEl>
                                              <p:pRg st="13" end="13"/>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2">
                                            <p:txEl>
                                              <p:pRg st="14" end="14"/>
                                            </p:txEl>
                                          </p:spTgt>
                                        </p:tgtEl>
                                        <p:attrNameLst>
                                          <p:attrName>style.visibility</p:attrName>
                                        </p:attrNameLst>
                                      </p:cBhvr>
                                      <p:to>
                                        <p:strVal val="visible"/>
                                      </p:to>
                                    </p:set>
                                    <p:animEffect transition="in" filter="fade">
                                      <p:cBhvr>
                                        <p:cTn id="47" dur="500"/>
                                        <p:tgtEl>
                                          <p:spTgt spid="2">
                                            <p:txEl>
                                              <p:pRg st="14" end="14"/>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2">
                                            <p:txEl>
                                              <p:pRg st="15" end="15"/>
                                            </p:txEl>
                                          </p:spTgt>
                                        </p:tgtEl>
                                        <p:attrNameLst>
                                          <p:attrName>style.visibility</p:attrName>
                                        </p:attrNameLst>
                                      </p:cBhvr>
                                      <p:to>
                                        <p:strVal val="visible"/>
                                      </p:to>
                                    </p:set>
                                    <p:animEffect transition="in" filter="fade">
                                      <p:cBhvr>
                                        <p:cTn id="50" dur="500"/>
                                        <p:tgtEl>
                                          <p:spTgt spid="2">
                                            <p:txEl>
                                              <p:pRg st="15" end="15"/>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2">
                                            <p:txEl>
                                              <p:pRg st="16" end="16"/>
                                            </p:txEl>
                                          </p:spTgt>
                                        </p:tgtEl>
                                        <p:attrNameLst>
                                          <p:attrName>style.visibility</p:attrName>
                                        </p:attrNameLst>
                                      </p:cBhvr>
                                      <p:to>
                                        <p:strVal val="visible"/>
                                      </p:to>
                                    </p:set>
                                    <p:animEffect transition="in" filter="fade">
                                      <p:cBhvr>
                                        <p:cTn id="53" dur="500"/>
                                        <p:tgtEl>
                                          <p:spTgt spid="2">
                                            <p:txEl>
                                              <p:pRg st="16" end="16"/>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B95653-AE74-4380-9554-53FFE38C91C4}"/>
              </a:ext>
            </a:extLst>
          </p:cNvPr>
          <p:cNvSpPr/>
          <p:nvPr/>
        </p:nvSpPr>
        <p:spPr>
          <a:xfrm>
            <a:off x="2169668" y="1905506"/>
            <a:ext cx="8107807" cy="2800767"/>
          </a:xfrm>
          <a:prstGeom prst="rect">
            <a:avLst/>
          </a:prstGeom>
        </p:spPr>
        <p:style>
          <a:lnRef idx="0">
            <a:schemeClr val="accent6"/>
          </a:lnRef>
          <a:fillRef idx="3">
            <a:schemeClr val="accent6"/>
          </a:fillRef>
          <a:effectRef idx="3">
            <a:schemeClr val="accent6"/>
          </a:effectRef>
          <a:fontRef idx="minor">
            <a:schemeClr val="lt1"/>
          </a:fontRef>
        </p:style>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88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gency FB" panose="020B0503020202020204" pitchFamily="34" charset="0"/>
                <a:ea typeface="Adobe Ming Std L" panose="02020300000000000000" pitchFamily="18" charset="-128"/>
              </a:rPr>
              <a:t>SECONDARY RESEARCH</a:t>
            </a:r>
            <a:endParaRPr lang="en-US" sz="48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gency FB" panose="020B0503020202020204" pitchFamily="34" charset="0"/>
            </a:endParaRPr>
          </a:p>
        </p:txBody>
      </p:sp>
    </p:spTree>
    <p:extLst>
      <p:ext uri="{BB962C8B-B14F-4D97-AF65-F5344CB8AC3E}">
        <p14:creationId xmlns:p14="http://schemas.microsoft.com/office/powerpoint/2010/main" val="3628502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6D7257-9E33-8FA1-8465-41AEC3142A90}"/>
              </a:ext>
            </a:extLst>
          </p:cNvPr>
          <p:cNvSpPr txBox="1"/>
          <p:nvPr/>
        </p:nvSpPr>
        <p:spPr>
          <a:xfrm>
            <a:off x="753447" y="613417"/>
            <a:ext cx="10881826" cy="4154984"/>
          </a:xfrm>
          <a:prstGeom prst="rect">
            <a:avLst/>
          </a:prstGeom>
          <a:noFill/>
        </p:spPr>
        <p:txBody>
          <a:bodyPr wrap="square">
            <a:spAutoFit/>
          </a:bodyPr>
          <a:lstStyle/>
          <a:p>
            <a:r>
              <a:rPr lang="en-US" sz="2400" dirty="0"/>
              <a:t>Eating healthy is essential for software employees to maintain their health and productivity. By providing advertisements about healthy food, software companies can encourage their employees to adopt better eating habits. For example, an advertisement of a nutritious meal plan or healthy snacks could be displayed on the company bulletin board or website. In addition, the company could also sponsor activities such as healthy cooking classes or nutrition seminars. These initiatives would help employees become more aware of the importance of healthy eating and encourage them to make healthier food choices. By increasing awareness and promoting healthy habits, software companies can help their employees enjoy better overall health.</a:t>
            </a:r>
          </a:p>
        </p:txBody>
      </p:sp>
    </p:spTree>
    <p:extLst>
      <p:ext uri="{BB962C8B-B14F-4D97-AF65-F5344CB8AC3E}">
        <p14:creationId xmlns:p14="http://schemas.microsoft.com/office/powerpoint/2010/main" val="4266385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097380-5A27-5E28-F2A4-7E5DAE3A0FDA}"/>
              </a:ext>
            </a:extLst>
          </p:cNvPr>
          <p:cNvSpPr txBox="1"/>
          <p:nvPr/>
        </p:nvSpPr>
        <p:spPr>
          <a:xfrm>
            <a:off x="781439" y="375688"/>
            <a:ext cx="10107386" cy="3416320"/>
          </a:xfrm>
          <a:prstGeom prst="rect">
            <a:avLst/>
          </a:prstGeom>
          <a:noFill/>
        </p:spPr>
        <p:txBody>
          <a:bodyPr wrap="square">
            <a:spAutoFit/>
          </a:bodyPr>
          <a:lstStyle/>
          <a:p>
            <a:r>
              <a:rPr lang="en-US" sz="2400" dirty="0">
                <a:latin typeface="Arial Rounded MT Bold" panose="020F0704030504030204" pitchFamily="34" charset="0"/>
              </a:rPr>
              <a:t>MENTAL HEALTH</a:t>
            </a:r>
          </a:p>
          <a:p>
            <a:endParaRPr lang="en-US" sz="2400" dirty="0">
              <a:latin typeface="Arial Rounded MT Bold" panose="020F0704030504030204" pitchFamily="34" charset="0"/>
            </a:endParaRPr>
          </a:p>
          <a:p>
            <a:r>
              <a:rPr lang="en-US" sz="2400" b="1" i="0" dirty="0">
                <a:solidFill>
                  <a:srgbClr val="000000"/>
                </a:solidFill>
                <a:effectLst/>
                <a:latin typeface="Rubik"/>
              </a:rPr>
              <a:t>36% Indian employees suffering from mental health issues: Survey</a:t>
            </a:r>
          </a:p>
          <a:p>
            <a:r>
              <a:rPr lang="en-US" sz="1800" b="0" i="0" u="none" strike="noStrike" dirty="0">
                <a:effectLst/>
                <a:latin typeface="Rubik"/>
                <a:hlinkClick r:id="rId2" tooltip="India Today Web Desk"/>
              </a:rPr>
              <a:t>By India Today Web Desk</a:t>
            </a:r>
            <a:r>
              <a:rPr lang="en-US" sz="1800" b="0" i="0" dirty="0">
                <a:solidFill>
                  <a:srgbClr val="000000"/>
                </a:solidFill>
                <a:effectLst/>
                <a:latin typeface="Palatino Linotype" panose="02040502050505030304" pitchFamily="18" charset="0"/>
              </a:rPr>
              <a:t>: A recent survey revealed that in India, 50% employees are worried about an uncertain future due to the Covid-19 pandemic. The survey by The7thFold showed that this was the top stress factor, followed by </a:t>
            </a:r>
            <a:r>
              <a:rPr lang="en-US" sz="1800" b="0" i="0" dirty="0" err="1">
                <a:solidFill>
                  <a:srgbClr val="000000"/>
                </a:solidFill>
                <a:effectLst/>
                <a:latin typeface="Palatino Linotype" panose="02040502050505030304" pitchFamily="18" charset="0"/>
              </a:rPr>
              <a:t>by</a:t>
            </a:r>
            <a:r>
              <a:rPr lang="en-US" sz="1800" b="0" i="0" dirty="0">
                <a:solidFill>
                  <a:srgbClr val="000000"/>
                </a:solidFill>
                <a:effectLst/>
                <a:latin typeface="Palatino Linotype" panose="02040502050505030304" pitchFamily="18" charset="0"/>
              </a:rPr>
              <a:t> personal finances (40%) and career growth (40%).</a:t>
            </a:r>
          </a:p>
          <a:p>
            <a:r>
              <a:rPr lang="en-US" sz="1800" b="0" i="0" dirty="0">
                <a:solidFill>
                  <a:srgbClr val="000000"/>
                </a:solidFill>
                <a:effectLst/>
                <a:latin typeface="Palatino Linotype" panose="02040502050505030304" pitchFamily="18" charset="0"/>
              </a:rPr>
              <a:t>   </a:t>
            </a:r>
          </a:p>
          <a:p>
            <a:r>
              <a:rPr lang="en-US" dirty="0">
                <a:solidFill>
                  <a:srgbClr val="000000"/>
                </a:solidFill>
                <a:latin typeface="Palatino Linotype" panose="02040502050505030304" pitchFamily="18" charset="0"/>
              </a:rPr>
              <a:t>     </a:t>
            </a:r>
            <a:r>
              <a:rPr lang="en-US" sz="1800" b="0" i="0" dirty="0">
                <a:solidFill>
                  <a:srgbClr val="000000"/>
                </a:solidFill>
                <a:effectLst/>
                <a:latin typeface="Palatino Linotype" panose="02040502050505030304" pitchFamily="18" charset="0"/>
              </a:rPr>
              <a:t>The high levels of stress that have emerged and continue to amongst India Inc employees during the ongoing lockdown is a huge area of concern. Stress is the biggest trigger factor which impacts mental and physical wellbeing. the lesser or the more managed the stress levels, the better the overall wellbeing.</a:t>
            </a:r>
            <a:endParaRPr lang="en-US" sz="1800" b="1" i="0" dirty="0">
              <a:solidFill>
                <a:srgbClr val="000000"/>
              </a:solidFill>
              <a:effectLst/>
              <a:latin typeface="Palatino Linotype" panose="02040502050505030304" pitchFamily="18" charset="0"/>
            </a:endParaRPr>
          </a:p>
        </p:txBody>
      </p:sp>
      <p:sp>
        <p:nvSpPr>
          <p:cNvPr id="7" name="TextBox 6">
            <a:extLst>
              <a:ext uri="{FF2B5EF4-FFF2-40B4-BE49-F238E27FC236}">
                <a16:creationId xmlns:a16="http://schemas.microsoft.com/office/drawing/2014/main" id="{616C7E61-3F4F-F159-050A-A1195B86B716}"/>
              </a:ext>
            </a:extLst>
          </p:cNvPr>
          <p:cNvSpPr txBox="1"/>
          <p:nvPr/>
        </p:nvSpPr>
        <p:spPr>
          <a:xfrm>
            <a:off x="781439" y="3792008"/>
            <a:ext cx="9377264" cy="2862322"/>
          </a:xfrm>
          <a:prstGeom prst="rect">
            <a:avLst/>
          </a:prstGeom>
          <a:noFill/>
        </p:spPr>
        <p:txBody>
          <a:bodyPr wrap="square">
            <a:spAutoFit/>
          </a:bodyPr>
          <a:lstStyle/>
          <a:p>
            <a:r>
              <a:rPr lang="en-US" sz="1800" b="1" u="sng" dirty="0">
                <a:latin typeface="Palatino Linotype" panose="02040502050505030304" pitchFamily="18" charset="0"/>
              </a:rPr>
              <a:t>Software professionals may spend more than seven hours per day in front of a laptop or a desktop. </a:t>
            </a:r>
            <a:r>
              <a:rPr lang="en-US" sz="1800" dirty="0">
                <a:latin typeface="Palatino Linotype" panose="02040502050505030304" pitchFamily="18" charset="0"/>
              </a:rPr>
              <a:t>The companies employing them , most often, fail to provide a healthy environment that does not compromise health.</a:t>
            </a:r>
          </a:p>
          <a:p>
            <a:endParaRPr lang="en-US" sz="1800" b="1" i="1" u="sng" dirty="0">
              <a:latin typeface="Palatino Linotype" panose="02040502050505030304" pitchFamily="18" charset="0"/>
            </a:endParaRPr>
          </a:p>
          <a:p>
            <a:r>
              <a:rPr lang="en-US" sz="1800" dirty="0">
                <a:latin typeface="Palatino Linotype" panose="02040502050505030304" pitchFamily="18" charset="0"/>
              </a:rPr>
              <a:t>Health issue which are found out in the initial stage can be treated and they can react accordingly. </a:t>
            </a:r>
            <a:r>
              <a:rPr lang="en-US" sz="1800" b="1" u="sng" dirty="0">
                <a:latin typeface="Palatino Linotype" panose="02040502050505030304" pitchFamily="18" charset="0"/>
              </a:rPr>
              <a:t>Unhealthy food habits</a:t>
            </a:r>
          </a:p>
          <a:p>
            <a:r>
              <a:rPr lang="en-US" sz="1800" b="1" u="sng" dirty="0">
                <a:latin typeface="Palatino Linotype" panose="02040502050505030304" pitchFamily="18" charset="0"/>
              </a:rPr>
              <a:t>have caused obesity and insomnia in employees working in software companies. </a:t>
            </a:r>
            <a:r>
              <a:rPr lang="en-US" sz="1800" dirty="0">
                <a:latin typeface="Palatino Linotype" panose="02040502050505030304" pitchFamily="18" charset="0"/>
              </a:rPr>
              <a:t>Depending on the shift jobs which they work for . Proper scheduled food habits and counselling may lead to healthy work life and employee engagement in software industries.</a:t>
            </a:r>
          </a:p>
        </p:txBody>
      </p:sp>
    </p:spTree>
    <p:extLst>
      <p:ext uri="{BB962C8B-B14F-4D97-AF65-F5344CB8AC3E}">
        <p14:creationId xmlns:p14="http://schemas.microsoft.com/office/powerpoint/2010/main" val="4211072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B6D1528-F60B-FB4B-23CE-BE9E2F89B7FB}"/>
              </a:ext>
            </a:extLst>
          </p:cNvPr>
          <p:cNvSpPr txBox="1"/>
          <p:nvPr/>
        </p:nvSpPr>
        <p:spPr>
          <a:xfrm>
            <a:off x="867748" y="354564"/>
            <a:ext cx="8826759" cy="5693866"/>
          </a:xfrm>
          <a:prstGeom prst="rect">
            <a:avLst/>
          </a:prstGeom>
          <a:noFill/>
        </p:spPr>
        <p:txBody>
          <a:bodyPr wrap="square" rtlCol="0">
            <a:spAutoFit/>
          </a:bodyPr>
          <a:lstStyle/>
          <a:p>
            <a:r>
              <a:rPr lang="en-US" sz="2800" b="1" i="1" u="sng">
                <a:latin typeface="Palatino Linotype" panose="02040502050505030304" pitchFamily="18" charset="0"/>
              </a:rPr>
              <a:t>How stress affects the body</a:t>
            </a:r>
          </a:p>
          <a:p>
            <a:endParaRPr lang="en-US" sz="2800" b="1" i="1" u="sng">
              <a:latin typeface="Palatino Linotype" panose="02040502050505030304" pitchFamily="18" charset="0"/>
            </a:endParaRPr>
          </a:p>
          <a:p>
            <a:pPr marL="457200" indent="-457200">
              <a:buClr>
                <a:srgbClr val="FF0000"/>
              </a:buClr>
              <a:buFont typeface="Arial" panose="020B0604020202020204" pitchFamily="34" charset="0"/>
              <a:buChar char="•"/>
            </a:pPr>
            <a:r>
              <a:rPr lang="en-US" sz="2800">
                <a:latin typeface="Palatino Linotype" panose="02040502050505030304" pitchFamily="18" charset="0"/>
              </a:rPr>
              <a:t>Frequent headaches</a:t>
            </a:r>
          </a:p>
          <a:p>
            <a:pPr marL="457200" indent="-457200">
              <a:buClr>
                <a:srgbClr val="FF0000"/>
              </a:buClr>
              <a:buFont typeface="Arial" panose="020B0604020202020204" pitchFamily="34" charset="0"/>
              <a:buChar char="•"/>
            </a:pPr>
            <a:r>
              <a:rPr lang="en-US" sz="2800">
                <a:latin typeface="Palatino Linotype" panose="02040502050505030304" pitchFamily="18" charset="0"/>
              </a:rPr>
              <a:t>Muscle tension </a:t>
            </a:r>
          </a:p>
          <a:p>
            <a:pPr marL="457200" indent="-457200">
              <a:buClr>
                <a:srgbClr val="FF0000"/>
              </a:buClr>
              <a:buFont typeface="Arial" panose="020B0604020202020204" pitchFamily="34" charset="0"/>
              <a:buChar char="•"/>
            </a:pPr>
            <a:r>
              <a:rPr lang="en-US" sz="2800">
                <a:latin typeface="Palatino Linotype" panose="02040502050505030304" pitchFamily="18" charset="0"/>
              </a:rPr>
              <a:t>Body pain</a:t>
            </a:r>
          </a:p>
          <a:p>
            <a:pPr marL="457200" indent="-457200">
              <a:buClr>
                <a:srgbClr val="FF0000"/>
              </a:buClr>
              <a:buFont typeface="Arial" panose="020B0604020202020204" pitchFamily="34" charset="0"/>
              <a:buChar char="•"/>
            </a:pPr>
            <a:r>
              <a:rPr lang="en-US" sz="2800">
                <a:latin typeface="Palatino Linotype" panose="02040502050505030304" pitchFamily="18" charset="0"/>
              </a:rPr>
              <a:t>Inexplicable fatigue </a:t>
            </a:r>
          </a:p>
          <a:p>
            <a:pPr marL="457200" indent="-457200">
              <a:buClr>
                <a:srgbClr val="FF0000"/>
              </a:buClr>
              <a:buFont typeface="Arial" panose="020B0604020202020204" pitchFamily="34" charset="0"/>
              <a:buChar char="•"/>
            </a:pPr>
            <a:r>
              <a:rPr lang="en-US" sz="2800">
                <a:latin typeface="Palatino Linotype" panose="02040502050505030304" pitchFamily="18" charset="0"/>
              </a:rPr>
              <a:t>Stomach problems </a:t>
            </a:r>
          </a:p>
          <a:p>
            <a:pPr marL="457200" indent="-457200">
              <a:buClr>
                <a:srgbClr val="FF0000"/>
              </a:buClr>
              <a:buFont typeface="Arial" panose="020B0604020202020204" pitchFamily="34" charset="0"/>
              <a:buChar char="•"/>
            </a:pPr>
            <a:r>
              <a:rPr lang="en-US" sz="2800">
                <a:latin typeface="Palatino Linotype" panose="02040502050505030304" pitchFamily="18" charset="0"/>
              </a:rPr>
              <a:t>Bloating and acidity</a:t>
            </a:r>
          </a:p>
          <a:p>
            <a:pPr marL="457200" indent="-457200">
              <a:buClr>
                <a:srgbClr val="FF0000"/>
              </a:buClr>
              <a:buFont typeface="Arial" panose="020B0604020202020204" pitchFamily="34" charset="0"/>
              <a:buChar char="•"/>
            </a:pPr>
            <a:r>
              <a:rPr lang="en-US" sz="2800">
                <a:latin typeface="Palatino Linotype" panose="02040502050505030304" pitchFamily="18" charset="0"/>
              </a:rPr>
              <a:t>Either too much sleep or no sleep at all</a:t>
            </a:r>
          </a:p>
          <a:p>
            <a:pPr marL="457200" indent="-457200">
              <a:buClr>
                <a:srgbClr val="FF0000"/>
              </a:buClr>
              <a:buFont typeface="Arial" panose="020B0604020202020204" pitchFamily="34" charset="0"/>
              <a:buChar char="•"/>
            </a:pPr>
            <a:r>
              <a:rPr lang="en-US" sz="2800">
                <a:latin typeface="Palatino Linotype" panose="02040502050505030304" pitchFamily="18" charset="0"/>
              </a:rPr>
              <a:t>Anxiety and restlessness</a:t>
            </a:r>
          </a:p>
          <a:p>
            <a:pPr marL="457200" indent="-457200">
              <a:buClr>
                <a:srgbClr val="FF0000"/>
              </a:buClr>
              <a:buFont typeface="Arial" panose="020B0604020202020204" pitchFamily="34" charset="0"/>
              <a:buChar char="•"/>
            </a:pPr>
            <a:r>
              <a:rPr lang="en-US" sz="2800">
                <a:latin typeface="Palatino Linotype" panose="02040502050505030304" pitchFamily="18" charset="0"/>
              </a:rPr>
              <a:t>Unable to concentrate on any task</a:t>
            </a:r>
          </a:p>
          <a:p>
            <a:pPr marL="457200" indent="-457200">
              <a:buClr>
                <a:srgbClr val="FF0000"/>
              </a:buClr>
              <a:buFont typeface="Arial" panose="020B0604020202020204" pitchFamily="34" charset="0"/>
              <a:buChar char="•"/>
            </a:pPr>
            <a:r>
              <a:rPr lang="en-US" sz="2800">
                <a:latin typeface="Palatino Linotype" panose="02040502050505030304" pitchFamily="18" charset="0"/>
              </a:rPr>
              <a:t>Crying and irritability </a:t>
            </a:r>
          </a:p>
          <a:p>
            <a:pPr marL="457200" indent="-457200">
              <a:buClr>
                <a:srgbClr val="FF0000"/>
              </a:buClr>
              <a:buFont typeface="Arial" panose="020B0604020202020204" pitchFamily="34" charset="0"/>
              <a:buChar char="•"/>
            </a:pPr>
            <a:r>
              <a:rPr lang="en-US" sz="2800">
                <a:latin typeface="Palatino Linotype" panose="02040502050505030304" pitchFamily="18" charset="0"/>
              </a:rPr>
              <a:t>Anger and negative thoughts</a:t>
            </a:r>
            <a:endParaRPr lang="en-US" sz="2800" dirty="0">
              <a:latin typeface="Palatino Linotype" panose="02040502050505030304" pitchFamily="18" charset="0"/>
            </a:endParaRPr>
          </a:p>
        </p:txBody>
      </p:sp>
      <p:pic>
        <p:nvPicPr>
          <p:cNvPr id="5" name="Picture 4">
            <a:extLst>
              <a:ext uri="{FF2B5EF4-FFF2-40B4-BE49-F238E27FC236}">
                <a16:creationId xmlns:a16="http://schemas.microsoft.com/office/drawing/2014/main" id="{4B745EC2-37B1-CB69-ACBF-901E08A01A5E}"/>
              </a:ext>
            </a:extLst>
          </p:cNvPr>
          <p:cNvPicPr>
            <a:picLocks noChangeAspect="1"/>
          </p:cNvPicPr>
          <p:nvPr/>
        </p:nvPicPr>
        <p:blipFill>
          <a:blip r:embed="rId2"/>
          <a:stretch>
            <a:fillRect/>
          </a:stretch>
        </p:blipFill>
        <p:spPr>
          <a:xfrm>
            <a:off x="6610155" y="1085850"/>
            <a:ext cx="4476750" cy="2343150"/>
          </a:xfrm>
          <a:prstGeom prst="rect">
            <a:avLst/>
          </a:prstGeom>
        </p:spPr>
      </p:pic>
    </p:spTree>
    <p:extLst>
      <p:ext uri="{BB962C8B-B14F-4D97-AF65-F5344CB8AC3E}">
        <p14:creationId xmlns:p14="http://schemas.microsoft.com/office/powerpoint/2010/main" val="1281389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fade">
                                      <p:cBhvr>
                                        <p:cTn id="10" dur="500"/>
                                        <p:tgtEl>
                                          <p:spTgt spid="4">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500"/>
                                        <p:tgtEl>
                                          <p:spTgt spid="4">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Effect transition="in" filter="fade">
                                      <p:cBhvr>
                                        <p:cTn id="25" dur="500"/>
                                        <p:tgtEl>
                                          <p:spTgt spid="4">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500"/>
                                        <p:tgtEl>
                                          <p:spTgt spid="4">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fade">
                                      <p:cBhvr>
                                        <p:cTn id="31" dur="500"/>
                                        <p:tgtEl>
                                          <p:spTgt spid="4">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
                                            <p:txEl>
                                              <p:pRg st="10" end="10"/>
                                            </p:txEl>
                                          </p:spTgt>
                                        </p:tgtEl>
                                        <p:attrNameLst>
                                          <p:attrName>style.visibility</p:attrName>
                                        </p:attrNameLst>
                                      </p:cBhvr>
                                      <p:to>
                                        <p:strVal val="visible"/>
                                      </p:to>
                                    </p:set>
                                    <p:animEffect transition="in" filter="fade">
                                      <p:cBhvr>
                                        <p:cTn id="34" dur="500"/>
                                        <p:tgtEl>
                                          <p:spTgt spid="4">
                                            <p:txEl>
                                              <p:pRg st="10" end="1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4">
                                            <p:txEl>
                                              <p:pRg st="11" end="11"/>
                                            </p:txEl>
                                          </p:spTgt>
                                        </p:tgtEl>
                                        <p:attrNameLst>
                                          <p:attrName>style.visibility</p:attrName>
                                        </p:attrNameLst>
                                      </p:cBhvr>
                                      <p:to>
                                        <p:strVal val="visible"/>
                                      </p:to>
                                    </p:set>
                                    <p:animEffect transition="in" filter="fade">
                                      <p:cBhvr>
                                        <p:cTn id="37" dur="500"/>
                                        <p:tgtEl>
                                          <p:spTgt spid="4">
                                            <p:txEl>
                                              <p:pRg st="11" end="11"/>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4">
                                            <p:txEl>
                                              <p:pRg st="12" end="12"/>
                                            </p:txEl>
                                          </p:spTgt>
                                        </p:tgtEl>
                                        <p:attrNameLst>
                                          <p:attrName>style.visibility</p:attrName>
                                        </p:attrNameLst>
                                      </p:cBhvr>
                                      <p:to>
                                        <p:strVal val="visible"/>
                                      </p:to>
                                    </p:set>
                                    <p:animEffect transition="in" filter="fade">
                                      <p:cBhvr>
                                        <p:cTn id="40" dur="500"/>
                                        <p:tgtEl>
                                          <p:spTgt spid="4">
                                            <p:txEl>
                                              <p:pRg st="12" end="1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randombar(horizontal)">
                                      <p:cBhvr>
                                        <p:cTn id="4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7">
            <a:extLst>
              <a:ext uri="{FF2B5EF4-FFF2-40B4-BE49-F238E27FC236}">
                <a16:creationId xmlns:a16="http://schemas.microsoft.com/office/drawing/2014/main" id="{3F551BF4-EB35-F4DC-C5A0-27ADBB90BF98}"/>
              </a:ext>
            </a:extLst>
          </p:cNvPr>
          <p:cNvPicPr>
            <a:picLocks noChangeAspect="1"/>
          </p:cNvPicPr>
          <p:nvPr/>
        </p:nvPicPr>
        <p:blipFill>
          <a:blip r:embed="rId2"/>
          <a:stretch>
            <a:fillRect/>
          </a:stretch>
        </p:blipFill>
        <p:spPr>
          <a:xfrm>
            <a:off x="1605843" y="1150775"/>
            <a:ext cx="4197797" cy="4556449"/>
          </a:xfrm>
          <a:prstGeom prst="rect">
            <a:avLst/>
          </a:prstGeom>
        </p:spPr>
      </p:pic>
      <p:pic>
        <p:nvPicPr>
          <p:cNvPr id="3" name="Content Placeholder 9">
            <a:extLst>
              <a:ext uri="{FF2B5EF4-FFF2-40B4-BE49-F238E27FC236}">
                <a16:creationId xmlns:a16="http://schemas.microsoft.com/office/drawing/2014/main" id="{A39BF728-6825-C454-B484-817D7F54C397}"/>
              </a:ext>
            </a:extLst>
          </p:cNvPr>
          <p:cNvPicPr>
            <a:picLocks noChangeAspect="1"/>
          </p:cNvPicPr>
          <p:nvPr/>
        </p:nvPicPr>
        <p:blipFill>
          <a:blip r:embed="rId3"/>
          <a:stretch>
            <a:fillRect/>
          </a:stretch>
        </p:blipFill>
        <p:spPr>
          <a:xfrm>
            <a:off x="6245888" y="1034951"/>
            <a:ext cx="4577621" cy="4784240"/>
          </a:xfrm>
          <a:prstGeom prst="rect">
            <a:avLst/>
          </a:prstGeom>
        </p:spPr>
      </p:pic>
    </p:spTree>
    <p:extLst>
      <p:ext uri="{BB962C8B-B14F-4D97-AF65-F5344CB8AC3E}">
        <p14:creationId xmlns:p14="http://schemas.microsoft.com/office/powerpoint/2010/main" val="2491039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50">
            <a:extLst>
              <a:ext uri="{FF2B5EF4-FFF2-40B4-BE49-F238E27FC236}">
                <a16:creationId xmlns:a16="http://schemas.microsoft.com/office/drawing/2014/main" id="{8B7CE754-8FE2-E2BC-2CAA-B9FA2796EE96}"/>
              </a:ext>
            </a:extLst>
          </p:cNvPr>
          <p:cNvGraphicFramePr>
            <a:graphicFrameLocks/>
          </p:cNvGraphicFramePr>
          <p:nvPr>
            <p:extLst>
              <p:ext uri="{D42A27DB-BD31-4B8C-83A1-F6EECF244321}">
                <p14:modId xmlns:p14="http://schemas.microsoft.com/office/powerpoint/2010/main" val="3590028169"/>
              </p:ext>
            </p:extLst>
          </p:nvPr>
        </p:nvGraphicFramePr>
        <p:xfrm>
          <a:off x="2693404" y="888926"/>
          <a:ext cx="6571894" cy="5595850"/>
        </p:xfrm>
        <a:graphic>
          <a:graphicData uri="http://schemas.openxmlformats.org/drawingml/2006/table">
            <a:tbl>
              <a:tblPr firstRow="1" bandRow="1">
                <a:tableStyleId>{5C22544A-7EE6-4342-B048-85BDC9FD1C3A}</a:tableStyleId>
              </a:tblPr>
              <a:tblGrid>
                <a:gridCol w="3285947">
                  <a:extLst>
                    <a:ext uri="{9D8B030D-6E8A-4147-A177-3AD203B41FA5}">
                      <a16:colId xmlns:a16="http://schemas.microsoft.com/office/drawing/2014/main" val="1697002899"/>
                    </a:ext>
                  </a:extLst>
                </a:gridCol>
                <a:gridCol w="3285947">
                  <a:extLst>
                    <a:ext uri="{9D8B030D-6E8A-4147-A177-3AD203B41FA5}">
                      <a16:colId xmlns:a16="http://schemas.microsoft.com/office/drawing/2014/main" val="2825860533"/>
                    </a:ext>
                  </a:extLst>
                </a:gridCol>
              </a:tblGrid>
              <a:tr h="2797925">
                <a:tc>
                  <a:txBody>
                    <a:bodyPr/>
                    <a:lstStyle/>
                    <a:p>
                      <a:r>
                        <a:rPr lang="en-US" dirty="0">
                          <a:solidFill>
                            <a:schemeClr val="tx1">
                              <a:lumMod val="95000"/>
                              <a:lumOff val="5000"/>
                            </a:schemeClr>
                          </a:solidFill>
                        </a:rPr>
                        <a:t>SAY</a:t>
                      </a:r>
                    </a:p>
                    <a:p>
                      <a:pPr marL="285750" indent="-285750">
                        <a:buFont typeface="Wingdings" panose="05000000000000000000" pitchFamily="2" charset="2"/>
                        <a:buChar char="v"/>
                      </a:pPr>
                      <a:r>
                        <a:rPr lang="en-US" b="0" i="1" dirty="0">
                          <a:solidFill>
                            <a:schemeClr val="tx1">
                              <a:lumMod val="95000"/>
                              <a:lumOff val="5000"/>
                            </a:schemeClr>
                          </a:solidFill>
                        </a:rPr>
                        <a:t>WANTS CONVIENCE </a:t>
                      </a:r>
                    </a:p>
                    <a:p>
                      <a:pPr marL="285750" indent="-285750">
                        <a:buFont typeface="Wingdings" panose="05000000000000000000" pitchFamily="2" charset="2"/>
                        <a:buChar char="v"/>
                      </a:pPr>
                      <a:r>
                        <a:rPr lang="en-US" b="0" i="1" dirty="0">
                          <a:solidFill>
                            <a:schemeClr val="tx1">
                              <a:lumMod val="95000"/>
                              <a:lumOff val="5000"/>
                            </a:schemeClr>
                          </a:solidFill>
                        </a:rPr>
                        <a:t>FREE TIME</a:t>
                      </a:r>
                    </a:p>
                    <a:p>
                      <a:pPr marL="0" indent="0">
                        <a:buFont typeface="Wingdings" panose="05000000000000000000" pitchFamily="2" charset="2"/>
                        <a:buNone/>
                      </a:pPr>
                      <a:r>
                        <a:rPr lang="en-US" dirty="0">
                          <a:solidFill>
                            <a:schemeClr val="tx1">
                              <a:lumMod val="95000"/>
                              <a:lumOff val="5000"/>
                            </a:schemeClr>
                          </a:solidFill>
                        </a:rPr>
                        <a:t>       </a:t>
                      </a:r>
                    </a:p>
                  </a:txBody>
                  <a:tcPr>
                    <a:solidFill>
                      <a:schemeClr val="tx2">
                        <a:lumMod val="20000"/>
                        <a:lumOff val="80000"/>
                      </a:schemeClr>
                    </a:solidFill>
                  </a:tcPr>
                </a:tc>
                <a:tc>
                  <a:txBody>
                    <a:bodyPr/>
                    <a:lstStyle/>
                    <a:p>
                      <a:r>
                        <a:rPr lang="en-US" dirty="0">
                          <a:solidFill>
                            <a:schemeClr val="tx1">
                              <a:lumMod val="95000"/>
                              <a:lumOff val="5000"/>
                            </a:schemeClr>
                          </a:solidFill>
                        </a:rPr>
                        <a:t>THINK</a:t>
                      </a:r>
                    </a:p>
                    <a:p>
                      <a:pPr marL="285750" indent="-285750">
                        <a:buFont typeface="Wingdings" panose="05000000000000000000" pitchFamily="2" charset="2"/>
                        <a:buChar char="v"/>
                      </a:pPr>
                      <a:r>
                        <a:rPr lang="en-US" b="0" i="1" dirty="0">
                          <a:solidFill>
                            <a:schemeClr val="tx1">
                              <a:lumMod val="95000"/>
                              <a:lumOff val="5000"/>
                            </a:schemeClr>
                          </a:solidFill>
                        </a:rPr>
                        <a:t>REDUCE WORKING HOURS</a:t>
                      </a:r>
                    </a:p>
                    <a:p>
                      <a:pPr marL="285750" indent="-285750">
                        <a:buFont typeface="Wingdings" panose="05000000000000000000" pitchFamily="2" charset="2"/>
                        <a:buChar char="v"/>
                      </a:pPr>
                      <a:r>
                        <a:rPr lang="en-US" b="0" i="1" dirty="0">
                          <a:solidFill>
                            <a:schemeClr val="tx1">
                              <a:lumMod val="95000"/>
                              <a:lumOff val="5000"/>
                            </a:schemeClr>
                          </a:solidFill>
                        </a:rPr>
                        <a:t>PLEASANT WORKING ENVIRONMENT</a:t>
                      </a:r>
                    </a:p>
                  </a:txBody>
                  <a:tcPr>
                    <a:solidFill>
                      <a:schemeClr val="tx2">
                        <a:lumMod val="20000"/>
                        <a:lumOff val="80000"/>
                      </a:schemeClr>
                    </a:solidFill>
                  </a:tcPr>
                </a:tc>
                <a:extLst>
                  <a:ext uri="{0D108BD9-81ED-4DB2-BD59-A6C34878D82A}">
                    <a16:rowId xmlns:a16="http://schemas.microsoft.com/office/drawing/2014/main" val="4237590014"/>
                  </a:ext>
                </a:extLst>
              </a:tr>
              <a:tr h="2797925">
                <a:tc>
                  <a:txBody>
                    <a:bodyPr/>
                    <a:lstStyle/>
                    <a:p>
                      <a:r>
                        <a:rPr lang="en-US" dirty="0">
                          <a:latin typeface="Arial Black" panose="020B0A04020102020204" pitchFamily="34" charset="0"/>
                        </a:rPr>
                        <a:t>DO</a:t>
                      </a:r>
                    </a:p>
                    <a:p>
                      <a:pPr marL="0" indent="0">
                        <a:buFont typeface="Wingdings" panose="05000000000000000000" pitchFamily="2" charset="2"/>
                        <a:buNone/>
                      </a:pPr>
                      <a:endParaRPr lang="en-US" b="0" i="1" dirty="0">
                        <a:latin typeface="Adobe Heiti Std R" panose="020B0400000000000000" pitchFamily="34" charset="-128"/>
                        <a:ea typeface="Adobe Heiti Std R" panose="020B0400000000000000" pitchFamily="34" charset="-128"/>
                      </a:endParaRPr>
                    </a:p>
                    <a:p>
                      <a:pPr marL="0" indent="0">
                        <a:buFont typeface="Wingdings" panose="05000000000000000000" pitchFamily="2" charset="2"/>
                        <a:buNone/>
                      </a:pPr>
                      <a:endParaRPr lang="en-US" b="0" i="1" dirty="0">
                        <a:latin typeface="Adobe Heiti Std R" panose="020B0400000000000000" pitchFamily="34" charset="-128"/>
                        <a:ea typeface="Adobe Heiti Std R" panose="020B0400000000000000" pitchFamily="34" charset="-128"/>
                      </a:endParaRPr>
                    </a:p>
                    <a:p>
                      <a:pPr marL="285750" indent="-285750">
                        <a:buFont typeface="Wingdings" panose="05000000000000000000" pitchFamily="2" charset="2"/>
                        <a:buChar char="v"/>
                      </a:pPr>
                      <a:r>
                        <a:rPr lang="en-US" b="0" i="1" dirty="0">
                          <a:latin typeface="Adobe Heiti Std R" panose="020B0400000000000000" pitchFamily="34" charset="-128"/>
                          <a:ea typeface="Adobe Heiti Std R" panose="020B0400000000000000" pitchFamily="34" charset="-128"/>
                        </a:rPr>
                        <a:t>DRINKS COFFEE</a:t>
                      </a:r>
                    </a:p>
                    <a:p>
                      <a:pPr marL="285750" indent="-285750">
                        <a:buFont typeface="Wingdings" panose="05000000000000000000" pitchFamily="2" charset="2"/>
                        <a:buChar char="v"/>
                      </a:pPr>
                      <a:r>
                        <a:rPr lang="en-US" b="0" i="1" dirty="0">
                          <a:latin typeface="Adobe Heiti Std R" panose="020B0400000000000000" pitchFamily="34" charset="-128"/>
                          <a:ea typeface="Adobe Heiti Std R" panose="020B0400000000000000" pitchFamily="34" charset="-128"/>
                        </a:rPr>
                        <a:t>USING  SMARTPHONES</a:t>
                      </a:r>
                    </a:p>
                    <a:p>
                      <a:pPr marL="285750" indent="-285750">
                        <a:buFont typeface="Wingdings" panose="05000000000000000000" pitchFamily="2" charset="2"/>
                        <a:buChar char="v"/>
                      </a:pPr>
                      <a:r>
                        <a:rPr lang="en-US" b="0" i="1" dirty="0">
                          <a:latin typeface="Adobe Heiti Std R" panose="020B0400000000000000" pitchFamily="34" charset="-128"/>
                          <a:ea typeface="Adobe Heiti Std R" panose="020B0400000000000000" pitchFamily="34" charset="-128"/>
                        </a:rPr>
                        <a:t>HAVING SOME FUN WITH </a:t>
                      </a:r>
                    </a:p>
                    <a:p>
                      <a:pPr marL="0" indent="0">
                        <a:buFont typeface="Wingdings" panose="05000000000000000000" pitchFamily="2" charset="2"/>
                        <a:buNone/>
                      </a:pPr>
                      <a:r>
                        <a:rPr lang="en-US" b="0" i="1" dirty="0">
                          <a:latin typeface="Adobe Heiti Std R" panose="020B0400000000000000" pitchFamily="34" charset="-128"/>
                          <a:ea typeface="Adobe Heiti Std R" panose="020B0400000000000000" pitchFamily="34" charset="-128"/>
                        </a:rPr>
                        <a:t>      </a:t>
                      </a:r>
                      <a:r>
                        <a:rPr lang="en-US" sz="1800" b="0" i="1" kern="1200" dirty="0">
                          <a:solidFill>
                            <a:schemeClr val="dk1"/>
                          </a:solidFill>
                          <a:effectLst/>
                          <a:latin typeface="Adobe Heiti Std R" panose="020B0400000000000000" pitchFamily="34" charset="-128"/>
                          <a:ea typeface="Adobe Heiti Std R" panose="020B0400000000000000" pitchFamily="34" charset="-128"/>
                          <a:cs typeface="+mn-cs"/>
                        </a:rPr>
                        <a:t>COLLEGUES</a:t>
                      </a:r>
                      <a:endParaRPr lang="en-US" b="0" i="1" dirty="0">
                        <a:latin typeface="Adobe Heiti Std R" panose="020B0400000000000000" pitchFamily="34" charset="-128"/>
                        <a:ea typeface="Adobe Heiti Std R" panose="020B0400000000000000" pitchFamily="34" charset="-128"/>
                      </a:endParaRPr>
                    </a:p>
                  </a:txBody>
                  <a:tcPr>
                    <a:solidFill>
                      <a:schemeClr val="tx2">
                        <a:lumMod val="20000"/>
                        <a:lumOff val="80000"/>
                      </a:schemeClr>
                    </a:solidFill>
                  </a:tcPr>
                </a:tc>
                <a:tc>
                  <a:txBody>
                    <a:bodyPr/>
                    <a:lstStyle/>
                    <a:p>
                      <a:r>
                        <a:rPr lang="en-US" dirty="0"/>
                        <a:t>               </a:t>
                      </a:r>
                      <a:r>
                        <a:rPr lang="en-US" dirty="0">
                          <a:solidFill>
                            <a:schemeClr val="tx1">
                              <a:lumMod val="95000"/>
                              <a:lumOff val="5000"/>
                            </a:schemeClr>
                          </a:solidFill>
                          <a:latin typeface="Arial Black" panose="020B0A04020102020204" pitchFamily="34" charset="0"/>
                        </a:rPr>
                        <a:t>FEEL</a:t>
                      </a:r>
                    </a:p>
                    <a:p>
                      <a:endParaRPr lang="en-US" dirty="0">
                        <a:solidFill>
                          <a:schemeClr val="tx1">
                            <a:lumMod val="95000"/>
                            <a:lumOff val="5000"/>
                          </a:schemeClr>
                        </a:solidFill>
                        <a:latin typeface="Arial Black" panose="020B0A04020102020204" pitchFamily="34" charset="0"/>
                      </a:endParaRPr>
                    </a:p>
                    <a:p>
                      <a:endParaRPr lang="en-US" dirty="0">
                        <a:solidFill>
                          <a:schemeClr val="tx1">
                            <a:lumMod val="95000"/>
                            <a:lumOff val="5000"/>
                          </a:schemeClr>
                        </a:solidFill>
                        <a:latin typeface="Arial Black" panose="020B0A04020102020204" pitchFamily="34" charset="0"/>
                      </a:endParaRPr>
                    </a:p>
                    <a:p>
                      <a:endParaRPr lang="en-US" dirty="0">
                        <a:solidFill>
                          <a:schemeClr val="tx1">
                            <a:lumMod val="95000"/>
                            <a:lumOff val="5000"/>
                          </a:schemeClr>
                        </a:solidFill>
                        <a:latin typeface="Arial Black" panose="020B0A04020102020204" pitchFamily="34" charset="0"/>
                      </a:endParaRPr>
                    </a:p>
                    <a:p>
                      <a:pPr marL="285750" indent="-285750">
                        <a:buFont typeface="Wingdings" panose="05000000000000000000" pitchFamily="2" charset="2"/>
                        <a:buChar char="v"/>
                      </a:pPr>
                      <a:r>
                        <a:rPr lang="en-US" b="0" i="1" dirty="0">
                          <a:solidFill>
                            <a:schemeClr val="tx1">
                              <a:lumMod val="95000"/>
                              <a:lumOff val="5000"/>
                            </a:schemeClr>
                          </a:solidFill>
                        </a:rPr>
                        <a:t>STRESS</a:t>
                      </a:r>
                    </a:p>
                    <a:p>
                      <a:pPr marL="285750" indent="-285750">
                        <a:buFont typeface="Wingdings" panose="05000000000000000000" pitchFamily="2" charset="2"/>
                        <a:buChar char="v"/>
                      </a:pPr>
                      <a:r>
                        <a:rPr lang="en-US" b="0" i="1" dirty="0">
                          <a:solidFill>
                            <a:schemeClr val="tx1">
                              <a:lumMod val="95000"/>
                              <a:lumOff val="5000"/>
                            </a:schemeClr>
                          </a:solidFill>
                        </a:rPr>
                        <a:t>ANXIETY</a:t>
                      </a:r>
                    </a:p>
                    <a:p>
                      <a:pPr marL="285750" indent="-285750">
                        <a:buFont typeface="Wingdings" panose="05000000000000000000" pitchFamily="2" charset="2"/>
                        <a:buChar char="v"/>
                      </a:pPr>
                      <a:r>
                        <a:rPr lang="en-US" b="0" i="1" dirty="0">
                          <a:solidFill>
                            <a:schemeClr val="tx1">
                              <a:lumMod val="95000"/>
                              <a:lumOff val="5000"/>
                            </a:schemeClr>
                          </a:solidFill>
                        </a:rPr>
                        <a:t>DEPRESSION</a:t>
                      </a:r>
                    </a:p>
                    <a:p>
                      <a:pPr marL="285750" indent="-285750">
                        <a:buFont typeface="Wingdings" panose="05000000000000000000" pitchFamily="2" charset="2"/>
                        <a:buChar char="v"/>
                      </a:pPr>
                      <a:r>
                        <a:rPr lang="en-US" b="0" i="1" dirty="0">
                          <a:solidFill>
                            <a:schemeClr val="tx1">
                              <a:lumMod val="95000"/>
                              <a:lumOff val="5000"/>
                            </a:schemeClr>
                          </a:solidFill>
                        </a:rPr>
                        <a:t>HYPERTENSION</a:t>
                      </a:r>
                    </a:p>
                    <a:p>
                      <a:pPr marL="0" indent="0">
                        <a:buFont typeface="Wingdings" panose="05000000000000000000" pitchFamily="2" charset="2"/>
                        <a:buNone/>
                      </a:pPr>
                      <a:r>
                        <a:rPr lang="en-US" dirty="0">
                          <a:solidFill>
                            <a:schemeClr val="tx1">
                              <a:lumMod val="95000"/>
                              <a:lumOff val="5000"/>
                            </a:schemeClr>
                          </a:solidFill>
                        </a:rPr>
                        <a:t> </a:t>
                      </a:r>
                      <a:endParaRPr lang="en-US" dirty="0"/>
                    </a:p>
                  </a:txBody>
                  <a:tcPr>
                    <a:solidFill>
                      <a:schemeClr val="tx2">
                        <a:lumMod val="20000"/>
                        <a:lumOff val="80000"/>
                      </a:schemeClr>
                    </a:solidFill>
                  </a:tcPr>
                </a:tc>
                <a:extLst>
                  <a:ext uri="{0D108BD9-81ED-4DB2-BD59-A6C34878D82A}">
                    <a16:rowId xmlns:a16="http://schemas.microsoft.com/office/drawing/2014/main" val="4148808887"/>
                  </a:ext>
                </a:extLst>
              </a:tr>
            </a:tbl>
          </a:graphicData>
        </a:graphic>
      </p:graphicFrame>
      <p:sp>
        <p:nvSpPr>
          <p:cNvPr id="3" name="TextBox 2">
            <a:extLst>
              <a:ext uri="{FF2B5EF4-FFF2-40B4-BE49-F238E27FC236}">
                <a16:creationId xmlns:a16="http://schemas.microsoft.com/office/drawing/2014/main" id="{2BB108C4-6AC7-D6EA-DA09-7B445F6F2466}"/>
              </a:ext>
            </a:extLst>
          </p:cNvPr>
          <p:cNvSpPr txBox="1"/>
          <p:nvPr/>
        </p:nvSpPr>
        <p:spPr>
          <a:xfrm>
            <a:off x="1390261" y="242595"/>
            <a:ext cx="7135568" cy="646331"/>
          </a:xfrm>
          <a:prstGeom prst="rect">
            <a:avLst/>
          </a:prstGeom>
          <a:noFill/>
        </p:spPr>
        <p:txBody>
          <a:bodyPr wrap="square" rtlCol="0">
            <a:spAutoFit/>
          </a:bodyPr>
          <a:lstStyle/>
          <a:p>
            <a:r>
              <a:rPr lang="en-US" dirty="0"/>
              <a:t>USER WANTS AND NEEDS</a:t>
            </a:r>
          </a:p>
          <a:p>
            <a:endParaRPr lang="en-US" dirty="0"/>
          </a:p>
        </p:txBody>
      </p:sp>
      <p:pic>
        <p:nvPicPr>
          <p:cNvPr id="4" name="Picture 4" descr="Human avatar Images | Free Vectors, Stock Photos &amp; PSD">
            <a:extLst>
              <a:ext uri="{FF2B5EF4-FFF2-40B4-BE49-F238E27FC236}">
                <a16:creationId xmlns:a16="http://schemas.microsoft.com/office/drawing/2014/main" id="{EA0D3419-B25C-FC1A-E774-32470EF82B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2432" y="2736624"/>
            <a:ext cx="1863138" cy="1863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0031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vatar Male User Profile, PNG, 980x982px, Avatar, Black, Black And White,  Brand, Email Download Free">
            <a:extLst>
              <a:ext uri="{FF2B5EF4-FFF2-40B4-BE49-F238E27FC236}">
                <a16:creationId xmlns:a16="http://schemas.microsoft.com/office/drawing/2014/main" id="{A48638E9-9C57-BD42-384B-24A4B9FEA7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2442" y="902240"/>
            <a:ext cx="2287619" cy="22902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18F88A0-00A8-FD76-08A3-464B5F240E8F}"/>
              </a:ext>
            </a:extLst>
          </p:cNvPr>
          <p:cNvSpPr txBox="1"/>
          <p:nvPr/>
        </p:nvSpPr>
        <p:spPr>
          <a:xfrm>
            <a:off x="1578494" y="1043731"/>
            <a:ext cx="7921690" cy="4770537"/>
          </a:xfrm>
          <a:prstGeom prst="rect">
            <a:avLst/>
          </a:prstGeom>
          <a:noFill/>
        </p:spPr>
        <p:txBody>
          <a:bodyPr wrap="square" rtlCol="0">
            <a:spAutoFit/>
          </a:bodyPr>
          <a:lstStyle/>
          <a:p>
            <a:r>
              <a:rPr lang="en-US" sz="2000" dirty="0">
                <a:latin typeface="Arial Black" panose="020B0A04020102020204" pitchFamily="34" charset="0"/>
              </a:rPr>
              <a:t>WANTS</a:t>
            </a:r>
          </a:p>
          <a:p>
            <a:pPr marL="342900" indent="-342900">
              <a:buFont typeface="Arial" panose="020B0604020202020204" pitchFamily="34" charset="0"/>
              <a:buChar char="•"/>
            </a:pPr>
            <a:r>
              <a:rPr lang="en-US" sz="1600" dirty="0">
                <a:latin typeface="Arial Narrow" panose="020B0606020202030204" pitchFamily="34" charset="0"/>
              </a:rPr>
              <a:t>GOOD ENVIRONMENT TO WORK</a:t>
            </a:r>
          </a:p>
          <a:p>
            <a:pPr marL="342900" indent="-342900">
              <a:buFont typeface="Arial" panose="020B0604020202020204" pitchFamily="34" charset="0"/>
              <a:buChar char="•"/>
            </a:pPr>
            <a:r>
              <a:rPr lang="en-US" sz="1600" dirty="0">
                <a:latin typeface="Arial Narrow" panose="020B0606020202030204" pitchFamily="34" charset="0"/>
              </a:rPr>
              <a:t>HEALTH  CONSCIOUS FOOD</a:t>
            </a:r>
          </a:p>
          <a:p>
            <a:pPr marL="342900" indent="-342900">
              <a:buFont typeface="Arial" panose="020B0604020202020204" pitchFamily="34" charset="0"/>
              <a:buChar char="•"/>
            </a:pPr>
            <a:r>
              <a:rPr lang="en-US" sz="1600" dirty="0">
                <a:latin typeface="Arial Narrow" panose="020B0606020202030204" pitchFamily="34" charset="0"/>
              </a:rPr>
              <a:t>LESS WORKING HOURS</a:t>
            </a:r>
          </a:p>
          <a:p>
            <a:pPr marL="342900" indent="-342900">
              <a:buFont typeface="Arial" panose="020B0604020202020204" pitchFamily="34" charset="0"/>
              <a:buChar char="•"/>
            </a:pPr>
            <a:r>
              <a:rPr lang="en-US" sz="1600" dirty="0">
                <a:latin typeface="Arial Narrow" panose="020B0606020202030204" pitchFamily="34" charset="0"/>
              </a:rPr>
              <a:t>TAKING LOTS OF WATER</a:t>
            </a:r>
          </a:p>
          <a:p>
            <a:pPr marL="342900" indent="-342900">
              <a:buFont typeface="Arial" panose="020B0604020202020204" pitchFamily="34" charset="0"/>
              <a:buChar char="•"/>
            </a:pPr>
            <a:endParaRPr lang="en-US" sz="1600" dirty="0">
              <a:latin typeface="Arial Narrow" panose="020B0606020202030204" pitchFamily="34" charset="0"/>
            </a:endParaRPr>
          </a:p>
          <a:p>
            <a:endParaRPr lang="en-US" sz="2000" dirty="0">
              <a:latin typeface="Arial Black" panose="020B0A04020102020204" pitchFamily="34" charset="0"/>
            </a:endParaRPr>
          </a:p>
          <a:p>
            <a:r>
              <a:rPr lang="en-US" sz="2000" dirty="0">
                <a:latin typeface="Arial Black" panose="020B0A04020102020204" pitchFamily="34" charset="0"/>
              </a:rPr>
              <a:t>NEEDS</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PROPER FOOD</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PROPER SLEEP</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SMALL BREAKS IN WORKING TIME</a:t>
            </a: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r>
              <a:rPr lang="en-US" sz="2000" dirty="0">
                <a:latin typeface="Arial Black" panose="020B0A04020102020204" pitchFamily="34" charset="0"/>
                <a:cs typeface="Arial" panose="020B0604020202020204" pitchFamily="34" charset="0"/>
              </a:rPr>
              <a:t>INSIGHTS</a:t>
            </a:r>
          </a:p>
          <a:p>
            <a:pPr marL="285750" indent="-285750">
              <a:buFont typeface="Arial" panose="020B0604020202020204" pitchFamily="34" charset="0"/>
              <a:buChar char="•"/>
            </a:pPr>
            <a:r>
              <a:rPr lang="en-US" sz="1600" i="0" dirty="0">
                <a:solidFill>
                  <a:srgbClr val="202124"/>
                </a:solidFill>
                <a:effectLst/>
                <a:latin typeface="Arial" panose="020B0604020202020204" pitchFamily="34" charset="0"/>
                <a:cs typeface="Arial" panose="020B0604020202020204" pitchFamily="34" charset="0"/>
              </a:rPr>
              <a:t>EMPLOYEES WILL GIVE YOU THEIR BEST WHEN THINGS THEY DEEM AS SIGNIFICANT ARE IMPLEMENTED AT THE WORKPLACE.</a:t>
            </a: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1600" dirty="0">
              <a:latin typeface="Arial Narrow" panose="020B0606020202030204" pitchFamily="34" charset="0"/>
            </a:endParaRPr>
          </a:p>
        </p:txBody>
      </p:sp>
    </p:spTree>
    <p:extLst>
      <p:ext uri="{BB962C8B-B14F-4D97-AF65-F5344CB8AC3E}">
        <p14:creationId xmlns:p14="http://schemas.microsoft.com/office/powerpoint/2010/main" val="2702398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D6FF16E-F03C-1E5A-262B-F2A4715B2A82}"/>
              </a:ext>
            </a:extLst>
          </p:cNvPr>
          <p:cNvPicPr>
            <a:picLocks noChangeAspect="1"/>
          </p:cNvPicPr>
          <p:nvPr/>
        </p:nvPicPr>
        <p:blipFill>
          <a:blip r:embed="rId2"/>
          <a:stretch>
            <a:fillRect/>
          </a:stretch>
        </p:blipFill>
        <p:spPr>
          <a:xfrm>
            <a:off x="5290457" y="968963"/>
            <a:ext cx="6018244" cy="5243804"/>
          </a:xfrm>
          <a:prstGeom prst="rect">
            <a:avLst/>
          </a:prstGeom>
        </p:spPr>
      </p:pic>
      <p:sp>
        <p:nvSpPr>
          <p:cNvPr id="3" name="TextBox 2">
            <a:extLst>
              <a:ext uri="{FF2B5EF4-FFF2-40B4-BE49-F238E27FC236}">
                <a16:creationId xmlns:a16="http://schemas.microsoft.com/office/drawing/2014/main" id="{82F0FF4B-1A77-A16A-72C4-E088DBC3E0D5}"/>
              </a:ext>
            </a:extLst>
          </p:cNvPr>
          <p:cNvSpPr txBox="1"/>
          <p:nvPr/>
        </p:nvSpPr>
        <p:spPr>
          <a:xfrm>
            <a:off x="1240971" y="214605"/>
            <a:ext cx="9862457" cy="769441"/>
          </a:xfrm>
          <a:prstGeom prst="rect">
            <a:avLst/>
          </a:prstGeom>
          <a:noFill/>
        </p:spPr>
        <p:txBody>
          <a:bodyPr wrap="square" rtlCol="0">
            <a:spAutoFit/>
          </a:bodyPr>
          <a:lstStyle/>
          <a:p>
            <a:r>
              <a:rPr lang="en-US" sz="4400" dirty="0">
                <a:latin typeface="Algerian" panose="04020705040A02060702" pitchFamily="82" charset="0"/>
              </a:rPr>
              <a:t>NUTRITIOUS FOOD</a:t>
            </a:r>
          </a:p>
        </p:txBody>
      </p:sp>
      <p:sp>
        <p:nvSpPr>
          <p:cNvPr id="4" name="TextBox 3">
            <a:extLst>
              <a:ext uri="{FF2B5EF4-FFF2-40B4-BE49-F238E27FC236}">
                <a16:creationId xmlns:a16="http://schemas.microsoft.com/office/drawing/2014/main" id="{139EEA73-4249-3080-7C1A-DE543E829BD9}"/>
              </a:ext>
            </a:extLst>
          </p:cNvPr>
          <p:cNvSpPr txBox="1"/>
          <p:nvPr/>
        </p:nvSpPr>
        <p:spPr>
          <a:xfrm>
            <a:off x="1007707" y="1390263"/>
            <a:ext cx="3881534" cy="4401205"/>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Arial Rounded MT Bold" panose="020F0704030504030204" pitchFamily="34" charset="0"/>
              </a:rPr>
              <a:t>SOFTWARE EMPLOYEES</a:t>
            </a:r>
          </a:p>
          <a:p>
            <a:r>
              <a:rPr lang="en-US" sz="2000" dirty="0">
                <a:latin typeface="Arial Rounded MT Bold" panose="020F0704030504030204" pitchFamily="34" charset="0"/>
              </a:rPr>
              <a:t>     ARE NOT INCLUDING                      NUTRIENTS IN THEIR DIET.</a:t>
            </a:r>
          </a:p>
          <a:p>
            <a:endParaRPr lang="en-US" sz="2000" dirty="0">
              <a:solidFill>
                <a:srgbClr val="FF0000"/>
              </a:solidFill>
              <a:latin typeface="Arial Rounded MT Bold" panose="020F0704030504030204" pitchFamily="34" charset="0"/>
            </a:endParaRPr>
          </a:p>
          <a:p>
            <a:pPr marL="342900" indent="-342900">
              <a:buFont typeface="Arial" panose="020B0604020202020204" pitchFamily="34" charset="0"/>
              <a:buChar char="•"/>
            </a:pPr>
            <a:r>
              <a:rPr lang="en-US" sz="2000" dirty="0">
                <a:latin typeface="Arial Rounded MT Bold" panose="020F0704030504030204" pitchFamily="34" charset="0"/>
              </a:rPr>
              <a:t>H</a:t>
            </a:r>
            <a:r>
              <a:rPr lang="en-US" sz="2000" b="1" dirty="0">
                <a:latin typeface="Arial Rounded MT Bold" panose="020F0704030504030204" pitchFamily="34" charset="0"/>
              </a:rPr>
              <a:t>EALTH IS A STATE OF MIND &amp; BODY.</a:t>
            </a:r>
          </a:p>
          <a:p>
            <a:r>
              <a:rPr lang="en-US" sz="2000" b="1" dirty="0">
                <a:solidFill>
                  <a:srgbClr val="FF0000"/>
                </a:solidFill>
                <a:latin typeface="Arial Rounded MT Bold" panose="020F0704030504030204" pitchFamily="34" charset="0"/>
              </a:rPr>
              <a:t> </a:t>
            </a:r>
          </a:p>
          <a:p>
            <a:pPr marL="342900" indent="-342900">
              <a:buFont typeface="Arial" panose="020B0604020202020204" pitchFamily="34" charset="0"/>
              <a:buChar char="•"/>
            </a:pPr>
            <a:r>
              <a:rPr lang="en-US" sz="2000" dirty="0">
                <a:latin typeface="Arial Rounded MT Bold" panose="020F0704030504030204" pitchFamily="34" charset="0"/>
              </a:rPr>
              <a:t>ADOPTING HEALTHY HABITS ALLOWS YOU TO TAKE CHARGE OF BOTH YOUR PHYSICAL AND MENTAL HEALTH,AS WELL AS POSITIVELY.</a:t>
            </a:r>
          </a:p>
          <a:p>
            <a:endParaRPr lang="en-US" sz="2000" b="1"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1628110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D0E098-3658-6732-CE10-3A995F21F6F6}"/>
              </a:ext>
            </a:extLst>
          </p:cNvPr>
          <p:cNvSpPr txBox="1"/>
          <p:nvPr/>
        </p:nvSpPr>
        <p:spPr>
          <a:xfrm>
            <a:off x="1464906" y="755780"/>
            <a:ext cx="9517224" cy="1938992"/>
          </a:xfrm>
          <a:prstGeom prst="rect">
            <a:avLst/>
          </a:prstGeom>
          <a:noFill/>
        </p:spPr>
        <p:txBody>
          <a:bodyPr wrap="square" rtlCol="0">
            <a:spAutoFit/>
          </a:bodyPr>
          <a:lstStyle/>
          <a:p>
            <a:r>
              <a:rPr lang="en-US" sz="2400" dirty="0">
                <a:latin typeface="Arial Rounded MT Bold" panose="020F0704030504030204" pitchFamily="34" charset="0"/>
              </a:rPr>
              <a:t>  A BALANCED DIET SHOULD OFFER </a:t>
            </a:r>
          </a:p>
          <a:p>
            <a:pPr marL="342900" indent="-342900">
              <a:buFont typeface="Arial" panose="020B0604020202020204" pitchFamily="34" charset="0"/>
              <a:buChar char="•"/>
            </a:pPr>
            <a:r>
              <a:rPr lang="en-US" sz="2400" dirty="0">
                <a:latin typeface="Arial Rounded MT Bold" panose="020F0704030504030204" pitchFamily="34" charset="0"/>
              </a:rPr>
              <a:t>60-70% OF TOTAL CALORIES FROM CARBOHYDRATES </a:t>
            </a:r>
          </a:p>
          <a:p>
            <a:pPr marL="342900" indent="-342900">
              <a:buFont typeface="Arial" panose="020B0604020202020204" pitchFamily="34" charset="0"/>
              <a:buChar char="•"/>
            </a:pPr>
            <a:r>
              <a:rPr lang="en-US" sz="2400" dirty="0">
                <a:latin typeface="Arial Rounded MT Bold" panose="020F0704030504030204" pitchFamily="34" charset="0"/>
              </a:rPr>
              <a:t>10-12% FROM PROTEINS </a:t>
            </a:r>
          </a:p>
          <a:p>
            <a:pPr marL="342900" indent="-342900">
              <a:buFont typeface="Arial" panose="020B0604020202020204" pitchFamily="34" charset="0"/>
              <a:buChar char="•"/>
            </a:pPr>
            <a:r>
              <a:rPr lang="en-US" sz="2400" dirty="0">
                <a:latin typeface="Arial Rounded MT Bold" panose="020F0704030504030204" pitchFamily="34" charset="0"/>
              </a:rPr>
              <a:t>20-25% FROM FAT</a:t>
            </a:r>
          </a:p>
          <a:p>
            <a:pPr marL="342900" indent="-342900">
              <a:buFont typeface="Arial" panose="020B0604020202020204" pitchFamily="34" charset="0"/>
              <a:buChar char="•"/>
            </a:pPr>
            <a:endParaRPr lang="en-US" sz="2400" dirty="0">
              <a:latin typeface="Arial Rounded MT Bold" panose="020F0704030504030204" pitchFamily="34" charset="0"/>
            </a:endParaRPr>
          </a:p>
        </p:txBody>
      </p:sp>
      <p:pic>
        <p:nvPicPr>
          <p:cNvPr id="3" name="Picture 2" descr="Healthy-Eating-Title - John The Baptist Community School">
            <a:extLst>
              <a:ext uri="{FF2B5EF4-FFF2-40B4-BE49-F238E27FC236}">
                <a16:creationId xmlns:a16="http://schemas.microsoft.com/office/drawing/2014/main" id="{B9B522DF-24E2-8E0D-41F0-7C9EEC5632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0767" y="2694772"/>
            <a:ext cx="8257592" cy="340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2829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ealthy Eating Plate | Taking Charge of Your Health &amp; Wellbeing">
            <a:extLst>
              <a:ext uri="{FF2B5EF4-FFF2-40B4-BE49-F238E27FC236}">
                <a16:creationId xmlns:a16="http://schemas.microsoft.com/office/drawing/2014/main" id="{0A01EFA8-1170-9C91-C441-A09537114A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6522" y="911895"/>
            <a:ext cx="5934269" cy="52101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4455AD0-0439-5C9F-A24C-74F7D6847165}"/>
              </a:ext>
            </a:extLst>
          </p:cNvPr>
          <p:cNvSpPr txBox="1"/>
          <p:nvPr/>
        </p:nvSpPr>
        <p:spPr>
          <a:xfrm>
            <a:off x="1548881" y="1720840"/>
            <a:ext cx="3517641" cy="3416320"/>
          </a:xfrm>
          <a:prstGeom prst="rect">
            <a:avLst/>
          </a:prstGeom>
          <a:noFill/>
        </p:spPr>
        <p:txBody>
          <a:bodyPr wrap="square" rtlCol="0">
            <a:spAutoFit/>
          </a:bodyPr>
          <a:lstStyle/>
          <a:p>
            <a:pPr marL="342900" indent="-342900">
              <a:buFont typeface="Courier New" panose="02070309020205020404" pitchFamily="49" charset="0"/>
              <a:buChar char="o"/>
            </a:pPr>
            <a:r>
              <a:rPr lang="en-US" sz="2400" dirty="0">
                <a:latin typeface="Arial Rounded MT Bold" panose="020F0704030504030204" pitchFamily="34" charset="0"/>
              </a:rPr>
              <a:t>40%-FRUITS AND VEGETABLES </a:t>
            </a:r>
          </a:p>
          <a:p>
            <a:pPr marL="342900" indent="-342900">
              <a:buFont typeface="Courier New" panose="02070309020205020404" pitchFamily="49" charset="0"/>
              <a:buChar char="o"/>
            </a:pPr>
            <a:r>
              <a:rPr lang="en-US" sz="2400" dirty="0">
                <a:latin typeface="Arial Rounded MT Bold" panose="020F0704030504030204" pitchFamily="34" charset="0"/>
              </a:rPr>
              <a:t>8%  DAIRY AND ALTERNATIVES </a:t>
            </a:r>
          </a:p>
          <a:p>
            <a:pPr marL="342900" indent="-342900">
              <a:buFont typeface="Courier New" panose="02070309020205020404" pitchFamily="49" charset="0"/>
              <a:buChar char="o"/>
            </a:pPr>
            <a:r>
              <a:rPr lang="en-US" sz="2400" dirty="0">
                <a:latin typeface="Arial Rounded MT Bold" panose="020F0704030504030204" pitchFamily="34" charset="0"/>
              </a:rPr>
              <a:t>12% BEANS,PULSES,</a:t>
            </a:r>
          </a:p>
          <a:p>
            <a:r>
              <a:rPr lang="en-US" sz="2400" dirty="0">
                <a:latin typeface="Arial Rounded MT Bold" panose="020F0704030504030204" pitchFamily="34" charset="0"/>
              </a:rPr>
              <a:t>     FISH,EGGS,MEAT</a:t>
            </a:r>
          </a:p>
          <a:p>
            <a:pPr marL="342900" indent="-342900">
              <a:buFont typeface="Courier New" panose="02070309020205020404" pitchFamily="49" charset="0"/>
              <a:buChar char="o"/>
            </a:pPr>
            <a:r>
              <a:rPr lang="en-US" sz="2400" dirty="0">
                <a:latin typeface="Arial Rounded MT Bold" panose="020F0704030504030204" pitchFamily="34" charset="0"/>
              </a:rPr>
              <a:t>1% OIL AND SPREADS</a:t>
            </a:r>
          </a:p>
        </p:txBody>
      </p:sp>
    </p:spTree>
    <p:extLst>
      <p:ext uri="{BB962C8B-B14F-4D97-AF65-F5344CB8AC3E}">
        <p14:creationId xmlns:p14="http://schemas.microsoft.com/office/powerpoint/2010/main" val="3833068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32F486-99CC-9C41-2899-B402AA7E9134}"/>
              </a:ext>
            </a:extLst>
          </p:cNvPr>
          <p:cNvSpPr/>
          <p:nvPr/>
        </p:nvSpPr>
        <p:spPr>
          <a:xfrm>
            <a:off x="3401497" y="2734070"/>
            <a:ext cx="5109092" cy="1569660"/>
          </a:xfrm>
          <a:prstGeom prst="rect">
            <a:avLst/>
          </a:prstGeom>
        </p:spPr>
        <p:style>
          <a:lnRef idx="1">
            <a:schemeClr val="accent1"/>
          </a:lnRef>
          <a:fillRef idx="3">
            <a:schemeClr val="accent1"/>
          </a:fillRef>
          <a:effectRef idx="2">
            <a:schemeClr val="accent1"/>
          </a:effectRef>
          <a:fontRef idx="minor">
            <a:schemeClr val="lt1"/>
          </a:fontRef>
        </p:style>
        <p:txBody>
          <a:bodyPr wrap="none" lIns="91440" tIns="45720" rIns="91440" bIns="45720">
            <a:spAutoFit/>
          </a:bodyPr>
          <a:lstStyle/>
          <a:p>
            <a:pPr algn="ctr"/>
            <a:r>
              <a:rPr lang="en-US" sz="9600" b="1" cap="none" spc="0" dirty="0">
                <a:ln w="9525">
                  <a:solidFill>
                    <a:schemeClr val="bg1"/>
                  </a:solidFill>
                  <a:prstDash val="solid"/>
                </a:ln>
                <a:solidFill>
                  <a:schemeClr val="tx2">
                    <a:lumMod val="20000"/>
                    <a:lumOff val="80000"/>
                  </a:schemeClr>
                </a:solidFill>
                <a:effectLst>
                  <a:outerShdw blurRad="12700" dist="38100" dir="2700000" algn="tl" rotWithShape="0">
                    <a:schemeClr val="bg1">
                      <a:lumMod val="50000"/>
                    </a:schemeClr>
                  </a:outerShdw>
                </a:effectLst>
              </a:rPr>
              <a:t>DEFINE</a:t>
            </a:r>
          </a:p>
        </p:txBody>
      </p:sp>
    </p:spTree>
    <p:extLst>
      <p:ext uri="{BB962C8B-B14F-4D97-AF65-F5344CB8AC3E}">
        <p14:creationId xmlns:p14="http://schemas.microsoft.com/office/powerpoint/2010/main" val="1757813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6FDE01-B95C-55EA-776A-E5487475DE75}"/>
              </a:ext>
            </a:extLst>
          </p:cNvPr>
          <p:cNvSpPr txBox="1"/>
          <p:nvPr/>
        </p:nvSpPr>
        <p:spPr>
          <a:xfrm>
            <a:off x="4953000" y="175049"/>
            <a:ext cx="4599992" cy="461665"/>
          </a:xfrm>
          <a:prstGeom prst="rect">
            <a:avLst/>
          </a:prstGeom>
          <a:noFill/>
        </p:spPr>
        <p:txBody>
          <a:bodyPr wrap="square" rtlCol="0">
            <a:spAutoFit/>
          </a:bodyPr>
          <a:lstStyle/>
          <a:p>
            <a:r>
              <a:rPr lang="en-US" sz="2400" b="1" u="sng" dirty="0">
                <a:solidFill>
                  <a:srgbClr val="FF0000"/>
                </a:solidFill>
                <a:latin typeface="Arial Rounded MT Bold" panose="020F0704030504030204" pitchFamily="34" charset="0"/>
              </a:rPr>
              <a:t> …  5 WHY’S …   </a:t>
            </a:r>
          </a:p>
        </p:txBody>
      </p:sp>
      <p:sp>
        <p:nvSpPr>
          <p:cNvPr id="3" name="TextBox 2">
            <a:extLst>
              <a:ext uri="{FF2B5EF4-FFF2-40B4-BE49-F238E27FC236}">
                <a16:creationId xmlns:a16="http://schemas.microsoft.com/office/drawing/2014/main" id="{6D24BD83-CD66-21BB-137E-EAAE933BC1A1}"/>
              </a:ext>
            </a:extLst>
          </p:cNvPr>
          <p:cNvSpPr txBox="1"/>
          <p:nvPr/>
        </p:nvSpPr>
        <p:spPr>
          <a:xfrm>
            <a:off x="1670180" y="746448"/>
            <a:ext cx="7277878" cy="400110"/>
          </a:xfrm>
          <a:prstGeom prst="rect">
            <a:avLst/>
          </a:prstGeom>
          <a:noFill/>
        </p:spPr>
        <p:txBody>
          <a:bodyPr wrap="square" rtlCol="0">
            <a:spAutoFit/>
          </a:bodyPr>
          <a:lstStyle/>
          <a:p>
            <a:r>
              <a:rPr lang="en-US" sz="2000" b="1" i="1" dirty="0">
                <a:solidFill>
                  <a:schemeClr val="accent1">
                    <a:lumMod val="75000"/>
                  </a:schemeClr>
                </a:solidFill>
                <a:latin typeface="Bookman Old Style" panose="02050604050505020204" pitchFamily="18" charset="0"/>
              </a:rPr>
              <a:t>HEALTH ISSUES FACED BY SOFTWARE EMPLOYES</a:t>
            </a:r>
          </a:p>
        </p:txBody>
      </p:sp>
      <p:graphicFrame>
        <p:nvGraphicFramePr>
          <p:cNvPr id="8" name="Diagram 7">
            <a:extLst>
              <a:ext uri="{FF2B5EF4-FFF2-40B4-BE49-F238E27FC236}">
                <a16:creationId xmlns:a16="http://schemas.microsoft.com/office/drawing/2014/main" id="{68F57E94-E5FD-1628-F486-C7DEF9A8E11B}"/>
              </a:ext>
            </a:extLst>
          </p:cNvPr>
          <p:cNvGraphicFramePr/>
          <p:nvPr>
            <p:extLst>
              <p:ext uri="{D42A27DB-BD31-4B8C-83A1-F6EECF244321}">
                <p14:modId xmlns:p14="http://schemas.microsoft.com/office/powerpoint/2010/main" val="1009095433"/>
              </p:ext>
            </p:extLst>
          </p:nvPr>
        </p:nvGraphicFramePr>
        <p:xfrm>
          <a:off x="979714" y="130629"/>
          <a:ext cx="11075437" cy="67273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8062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graphicEl>
                                              <a:dgm id="{29F7B51E-71B2-4B7D-94B4-24AE5516E7DC}"/>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6BF7AF43-EA34-44B2-90E3-0FDECDDCFC01}"/>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graphicEl>
                                              <a:dgm id="{907685DC-A3AC-4F08-9CBB-3BA3E0C06EA0}"/>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graphicEl>
                                              <a:dgm id="{7C7494B4-ECDE-4875-A042-CD6C2C75E991}"/>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graphicEl>
                                              <a:dgm id="{FE1BED26-85F0-4C63-A50C-5F8A72EE48DD}"/>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dgm id="{6E9FC929-D484-4193-AD70-3F4100DB43BD}"/>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graphicEl>
                                              <a:dgm id="{2B8DF27D-F629-4922-9193-5ED47486BCB7}"/>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graphicEl>
                                              <a:dgm id="{D4988DA7-D0AD-40C0-886E-47E7706E5FAD}"/>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graphicEl>
                                              <a:dgm id="{6A4CCE7D-E78A-4AE0-BDF0-BBACDAB8759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721E0E2-AD1F-74F2-87A6-FDB6A628034B}"/>
              </a:ext>
            </a:extLst>
          </p:cNvPr>
          <p:cNvSpPr txBox="1"/>
          <p:nvPr/>
        </p:nvSpPr>
        <p:spPr>
          <a:xfrm>
            <a:off x="783772" y="201319"/>
            <a:ext cx="9955763" cy="6810069"/>
          </a:xfrm>
          <a:prstGeom prst="rect">
            <a:avLst/>
          </a:prstGeom>
          <a:noFill/>
        </p:spPr>
        <p:txBody>
          <a:bodyPr wrap="square" rtlCol="0" anchor="ctr">
            <a:spAutoFit/>
          </a:bodyPr>
          <a:lstStyle/>
          <a:p>
            <a:r>
              <a:rPr lang="en-US" sz="2400" dirty="0">
                <a:latin typeface="Algerian" panose="04020705040A02060702" pitchFamily="82" charset="0"/>
              </a:rPr>
              <a:t>HOW MIGHY WE</a:t>
            </a:r>
          </a:p>
          <a:p>
            <a:endParaRPr lang="en-US" sz="2400" dirty="0">
              <a:latin typeface="Algerian" panose="04020705040A02060702" pitchFamily="82" charset="0"/>
            </a:endParaRPr>
          </a:p>
          <a:p>
            <a:pPr algn="just"/>
            <a:r>
              <a:rPr lang="en-US" sz="2000" b="1" dirty="0">
                <a:latin typeface="Bahnschrift SemiBold" panose="020B0502040204020203" pitchFamily="34" charset="0"/>
                <a:ea typeface="Adobe Ming Std L" panose="02020300000000000000" pitchFamily="18" charset="-128"/>
              </a:rPr>
              <a:t>1.HOW MIGHT INFLUENCE SOFTWARE EMPLOYEES TO COOK THEIR OWN      FOOD.</a:t>
            </a:r>
            <a:r>
              <a:rPr lang="en-US" sz="2000" b="1" dirty="0">
                <a:solidFill>
                  <a:srgbClr val="C00000"/>
                </a:solidFill>
                <a:latin typeface="Bahnschrift SemiBold" panose="020B0502040204020203" pitchFamily="34" charset="0"/>
                <a:ea typeface="Adobe Ming Std L" panose="02020300000000000000" pitchFamily="18" charset="-128"/>
              </a:rPr>
              <a:t>[SERVICE]</a:t>
            </a:r>
            <a:endParaRPr lang="en-US" sz="2000" b="1" dirty="0">
              <a:latin typeface="Bahnschrift SemiBold" panose="020B0502040204020203" pitchFamily="34" charset="0"/>
              <a:ea typeface="Adobe Ming Std L" panose="02020300000000000000" pitchFamily="18" charset="-128"/>
            </a:endParaRPr>
          </a:p>
          <a:p>
            <a:pPr algn="just"/>
            <a:r>
              <a:rPr lang="en-US" sz="2000" b="1" dirty="0">
                <a:latin typeface="Bahnschrift SemiBold" panose="020B0502040204020203" pitchFamily="34" charset="0"/>
                <a:ea typeface="Adobe Ming Std L" panose="02020300000000000000" pitchFamily="18" charset="-128"/>
              </a:rPr>
              <a:t>2.HOW MIGHT WE MAKE SURE THAT THEY REDUCE USING FOOD APPS.</a:t>
            </a:r>
          </a:p>
          <a:p>
            <a:pPr algn="just"/>
            <a:r>
              <a:rPr lang="en-US" sz="2000" b="1" dirty="0">
                <a:latin typeface="Bahnschrift SemiBold" panose="020B0502040204020203" pitchFamily="34" charset="0"/>
                <a:ea typeface="Adobe Ming Std L" panose="02020300000000000000" pitchFamily="18" charset="-128"/>
              </a:rPr>
              <a:t>3.WHAT IF WE COULD MAKE THEM CARRY SOME DRY FRUITS ALONG WITH THEM.</a:t>
            </a:r>
          </a:p>
          <a:p>
            <a:pPr algn="just"/>
            <a:r>
              <a:rPr lang="en-US" sz="2000" b="1" dirty="0">
                <a:latin typeface="Bahnschrift SemiBold" panose="020B0502040204020203" pitchFamily="34" charset="0"/>
                <a:ea typeface="Adobe Ming Std L" panose="02020300000000000000" pitchFamily="18" charset="-128"/>
              </a:rPr>
              <a:t>4.WHAT IF WE COULD MAKE THEM HAVE DAILY PROTEIN DRINKS OR SOME  </a:t>
            </a:r>
          </a:p>
          <a:p>
            <a:pPr algn="just"/>
            <a:r>
              <a:rPr lang="en-US" sz="2000" b="1" dirty="0">
                <a:latin typeface="Bahnschrift SemiBold" panose="020B0502040204020203" pitchFamily="34" charset="0"/>
                <a:ea typeface="Adobe Ming Std L" panose="02020300000000000000" pitchFamily="18" charset="-128"/>
              </a:rPr>
              <a:t>   FRUIT/VEGETABLES DRINKS.</a:t>
            </a:r>
            <a:r>
              <a:rPr lang="en-US" sz="2000" b="1" dirty="0">
                <a:solidFill>
                  <a:srgbClr val="C00000"/>
                </a:solidFill>
                <a:latin typeface="Bahnschrift SemiBold" panose="020B0502040204020203" pitchFamily="34" charset="0"/>
                <a:ea typeface="Adobe Ming Std L" panose="02020300000000000000" pitchFamily="18" charset="-128"/>
              </a:rPr>
              <a:t>[PRODUCT]</a:t>
            </a:r>
            <a:endParaRPr lang="en-US" sz="2000" b="1" dirty="0">
              <a:latin typeface="Bahnschrift SemiBold" panose="020B0502040204020203" pitchFamily="34" charset="0"/>
              <a:ea typeface="Adobe Ming Std L" panose="02020300000000000000" pitchFamily="18" charset="-128"/>
            </a:endParaRPr>
          </a:p>
          <a:p>
            <a:pPr algn="just"/>
            <a:r>
              <a:rPr lang="en-US" sz="2000" b="1" dirty="0">
                <a:latin typeface="Bahnschrift SemiBold" panose="020B0502040204020203" pitchFamily="34" charset="0"/>
                <a:ea typeface="Adobe Ming Std L" panose="02020300000000000000" pitchFamily="18" charset="-128"/>
              </a:rPr>
              <a:t>5.WHAT IF WE DISPLAY ADS ABOUT NUTRIOUS FOOD IN THE OFFICE.</a:t>
            </a:r>
            <a:r>
              <a:rPr lang="en-US" sz="2000" b="1" dirty="0">
                <a:solidFill>
                  <a:srgbClr val="C00000"/>
                </a:solidFill>
                <a:latin typeface="Bahnschrift SemiBold" panose="020B0502040204020203" pitchFamily="34" charset="0"/>
                <a:ea typeface="Adobe Ming Std L" panose="02020300000000000000" pitchFamily="18" charset="-128"/>
              </a:rPr>
              <a:t>[PRODUCT]</a:t>
            </a:r>
            <a:endParaRPr lang="en-US" sz="2000" b="1" dirty="0">
              <a:latin typeface="Bahnschrift SemiBold" panose="020B0502040204020203" pitchFamily="34" charset="0"/>
              <a:ea typeface="Adobe Ming Std L" panose="02020300000000000000" pitchFamily="18" charset="-128"/>
            </a:endParaRPr>
          </a:p>
          <a:p>
            <a:pPr algn="just"/>
            <a:r>
              <a:rPr lang="en-US" sz="2000" b="1" dirty="0">
                <a:latin typeface="Bahnschrift SemiBold" panose="020B0502040204020203" pitchFamily="34" charset="0"/>
                <a:ea typeface="Adobe Ming Std L" panose="02020300000000000000" pitchFamily="18" charset="-128"/>
              </a:rPr>
              <a:t>6.WHAT IF WE INCREASE OFFERS ON NUTRITIONS FOOD.</a:t>
            </a:r>
            <a:r>
              <a:rPr lang="en-US" sz="2000" b="1" dirty="0">
                <a:solidFill>
                  <a:srgbClr val="C00000"/>
                </a:solidFill>
                <a:latin typeface="Bahnschrift SemiBold" panose="020B0502040204020203" pitchFamily="34" charset="0"/>
                <a:ea typeface="Adobe Ming Std L" panose="02020300000000000000" pitchFamily="18" charset="-128"/>
              </a:rPr>
              <a:t>[SERVICE]</a:t>
            </a:r>
            <a:endParaRPr lang="en-US" sz="2000" b="1" dirty="0">
              <a:latin typeface="Bahnschrift SemiBold" panose="020B0502040204020203" pitchFamily="34" charset="0"/>
              <a:ea typeface="Adobe Ming Std L" panose="02020300000000000000" pitchFamily="18" charset="-128"/>
            </a:endParaRPr>
          </a:p>
          <a:p>
            <a:pPr marL="0" marR="0" algn="just">
              <a:lnSpc>
                <a:spcPct val="107000"/>
              </a:lnSpc>
              <a:spcBef>
                <a:spcPts val="0"/>
              </a:spcBef>
              <a:spcAft>
                <a:spcPts val="800"/>
              </a:spcAft>
            </a:pPr>
            <a:r>
              <a:rPr lang="en-US" sz="2000" b="1" dirty="0">
                <a:latin typeface="Bahnschrift SemiBold" panose="020B0502040204020203" pitchFamily="34" charset="0"/>
                <a:ea typeface="Adobe Ming Std L" panose="02020300000000000000" pitchFamily="18" charset="-128"/>
              </a:rPr>
              <a:t>7.</a:t>
            </a:r>
            <a:r>
              <a:rPr lang="en-US" b="1" dirty="0">
                <a:effectLst/>
                <a:latin typeface="Bahnschrift SemiBold" panose="020B0502040204020203" pitchFamily="34" charset="0"/>
                <a:ea typeface="Adobe Ming Std L" panose="02020300000000000000" pitchFamily="18" charset="-128"/>
                <a:cs typeface="Times New Roman" panose="02020603050405020304" pitchFamily="18" charset="0"/>
              </a:rPr>
              <a:t> </a:t>
            </a:r>
            <a:r>
              <a:rPr lang="en-US" sz="2000" b="1" dirty="0">
                <a:effectLst/>
                <a:latin typeface="Bahnschrift SemiBold" panose="020B0502040204020203" pitchFamily="34" charset="0"/>
                <a:ea typeface="Adobe Ming Std L" panose="02020300000000000000" pitchFamily="18" charset="-128"/>
                <a:cs typeface="Times New Roman" panose="02020603050405020304" pitchFamily="18" charset="0"/>
              </a:rPr>
              <a:t>HOW MIGHT WE PREPARE THE  TIME TABLE FOR SOFTWARE PEOPLE TO GET FREE TIME TO PREPARE THERE OWN FOOD.</a:t>
            </a:r>
            <a:r>
              <a:rPr lang="en-US" sz="2000" b="1" dirty="0">
                <a:solidFill>
                  <a:srgbClr val="C00000"/>
                </a:solidFill>
                <a:effectLst/>
                <a:latin typeface="Bahnschrift SemiBold" panose="020B0502040204020203" pitchFamily="34" charset="0"/>
                <a:ea typeface="Adobe Ming Std L" panose="02020300000000000000" pitchFamily="18" charset="-128"/>
                <a:cs typeface="Times New Roman" panose="02020603050405020304" pitchFamily="18" charset="0"/>
              </a:rPr>
              <a:t>[EXPERIENCE]</a:t>
            </a:r>
            <a:endParaRPr lang="en-US" sz="2000" b="1" dirty="0">
              <a:effectLst/>
              <a:latin typeface="Bahnschrift SemiBold" panose="020B0502040204020203" pitchFamily="34" charset="0"/>
              <a:ea typeface="Adobe Ming Std L" panose="02020300000000000000" pitchFamily="18" charset="-128"/>
              <a:cs typeface="Times New Roman" panose="02020603050405020304" pitchFamily="18" charset="0"/>
            </a:endParaRPr>
          </a:p>
          <a:p>
            <a:pPr marL="0" marR="0" algn="just">
              <a:lnSpc>
                <a:spcPct val="107000"/>
              </a:lnSpc>
              <a:spcBef>
                <a:spcPts val="0"/>
              </a:spcBef>
              <a:spcAft>
                <a:spcPts val="800"/>
              </a:spcAft>
            </a:pPr>
            <a:r>
              <a:rPr lang="en-US" sz="2000" b="1" dirty="0">
                <a:effectLst/>
                <a:latin typeface="Bahnschrift SemiBold" panose="020B0502040204020203" pitchFamily="34" charset="0"/>
                <a:ea typeface="Adobe Ming Std L" panose="02020300000000000000" pitchFamily="18" charset="-128"/>
                <a:cs typeface="Times New Roman" panose="02020603050405020304" pitchFamily="18" charset="0"/>
              </a:rPr>
              <a:t>8.HOW MIGHT WE INCERESE THE PRODUCTION OF HEALTHY FOOD.</a:t>
            </a:r>
          </a:p>
          <a:p>
            <a:pPr marL="0" marR="0" algn="just">
              <a:lnSpc>
                <a:spcPct val="107000"/>
              </a:lnSpc>
              <a:spcBef>
                <a:spcPts val="0"/>
              </a:spcBef>
              <a:spcAft>
                <a:spcPts val="800"/>
              </a:spcAft>
            </a:pPr>
            <a:r>
              <a:rPr lang="en-US" sz="2000" b="1" dirty="0">
                <a:effectLst/>
                <a:latin typeface="Bahnschrift SemiBold" panose="020B0502040204020203" pitchFamily="34" charset="0"/>
                <a:ea typeface="Adobe Ming Std L" panose="02020300000000000000" pitchFamily="18" charset="-128"/>
                <a:cs typeface="Times New Roman" panose="02020603050405020304" pitchFamily="18" charset="0"/>
              </a:rPr>
              <a:t>9.HOW MIGHT WE CREATE AWRENESS ABOUT NUTRIOUS FOOD FOR SOFTWARE EMPLOYEES.</a:t>
            </a:r>
          </a:p>
          <a:p>
            <a:pPr marL="0" marR="0" algn="just">
              <a:lnSpc>
                <a:spcPct val="107000"/>
              </a:lnSpc>
              <a:spcBef>
                <a:spcPts val="0"/>
              </a:spcBef>
              <a:spcAft>
                <a:spcPts val="800"/>
              </a:spcAft>
            </a:pPr>
            <a:r>
              <a:rPr lang="en-US" sz="2000" b="1" dirty="0">
                <a:latin typeface="Bahnschrift SemiBold" panose="020B0502040204020203" pitchFamily="34" charset="0"/>
                <a:ea typeface="Adobe Ming Std L" panose="02020300000000000000" pitchFamily="18" charset="-128"/>
                <a:cs typeface="Times New Roman" panose="02020603050405020304" pitchFamily="18" charset="0"/>
              </a:rPr>
              <a:t>10.WHAT IF WE INCREASE ORGANIC STORES AROUND THE OFFICE.</a:t>
            </a:r>
            <a:r>
              <a:rPr lang="en-US" sz="2000" b="1" dirty="0">
                <a:solidFill>
                  <a:srgbClr val="C00000"/>
                </a:solidFill>
                <a:latin typeface="Bahnschrift SemiBold" panose="020B0502040204020203" pitchFamily="34" charset="0"/>
                <a:ea typeface="Adobe Ming Std L" panose="02020300000000000000" pitchFamily="18" charset="-128"/>
                <a:cs typeface="Times New Roman" panose="02020603050405020304" pitchFamily="18" charset="0"/>
              </a:rPr>
              <a:t>[PRODUCT]</a:t>
            </a:r>
            <a:endParaRPr lang="en-US" sz="2000" b="1" dirty="0">
              <a:latin typeface="Bahnschrift SemiBold" panose="020B0502040204020203" pitchFamily="34" charset="0"/>
              <a:ea typeface="Adobe Ming Std L" panose="02020300000000000000" pitchFamily="18" charset="-128"/>
              <a:cs typeface="Times New Roman" panose="02020603050405020304" pitchFamily="18" charset="0"/>
            </a:endParaRPr>
          </a:p>
          <a:p>
            <a:pPr marL="0" marR="0" algn="just">
              <a:lnSpc>
                <a:spcPct val="107000"/>
              </a:lnSpc>
              <a:spcBef>
                <a:spcPts val="0"/>
              </a:spcBef>
              <a:spcAft>
                <a:spcPts val="800"/>
              </a:spcAft>
            </a:pPr>
            <a:r>
              <a:rPr lang="en-US" sz="2000" b="1" dirty="0">
                <a:effectLst/>
                <a:latin typeface="Bahnschrift SemiBold" panose="020B0502040204020203" pitchFamily="34" charset="0"/>
                <a:ea typeface="Adobe Ming Std L" panose="02020300000000000000" pitchFamily="18" charset="-128"/>
                <a:cs typeface="Times New Roman" panose="02020603050405020304" pitchFamily="18" charset="0"/>
              </a:rPr>
              <a:t>11.WHAT IF THE FOOD APPS </a:t>
            </a:r>
            <a:r>
              <a:rPr lang="en-US" sz="2000" b="1" dirty="0">
                <a:latin typeface="Bahnschrift SemiBold" panose="020B0502040204020203" pitchFamily="34" charset="0"/>
                <a:ea typeface="Adobe Ming Std L" panose="02020300000000000000" pitchFamily="18" charset="-128"/>
                <a:cs typeface="Times New Roman" panose="02020603050405020304" pitchFamily="18" charset="0"/>
              </a:rPr>
              <a:t>SHOWS WHAT KIND OF NUTRIENTS TO TAKE &amp; HOW MANY CALORIES IT CONTAIN.</a:t>
            </a:r>
            <a:r>
              <a:rPr lang="en-US" sz="2000" b="1" dirty="0">
                <a:solidFill>
                  <a:srgbClr val="C00000"/>
                </a:solidFill>
                <a:latin typeface="Bahnschrift SemiBold" panose="020B0502040204020203" pitchFamily="34" charset="0"/>
                <a:ea typeface="Adobe Ming Std L" panose="02020300000000000000" pitchFamily="18" charset="-128"/>
                <a:cs typeface="Times New Roman" panose="02020603050405020304" pitchFamily="18" charset="0"/>
              </a:rPr>
              <a:t>[PRODUCT]</a:t>
            </a:r>
            <a:endParaRPr lang="en-US" sz="2000" b="1" dirty="0">
              <a:effectLst/>
              <a:latin typeface="Bahnschrift SemiBold" panose="020B0502040204020203" pitchFamily="34" charset="0"/>
              <a:ea typeface="Adobe Ming Std L" panose="02020300000000000000" pitchFamily="18" charset="-128"/>
              <a:cs typeface="Times New Roman" panose="02020603050405020304" pitchFamily="18" charset="0"/>
            </a:endParaRPr>
          </a:p>
          <a:p>
            <a:pPr algn="just"/>
            <a:r>
              <a:rPr lang="en-US" sz="2400" b="1" dirty="0">
                <a:latin typeface="Bahnschrift SemiBold" panose="020B0502040204020203" pitchFamily="34" charset="0"/>
                <a:ea typeface="Adobe Ming Std L" panose="02020300000000000000" pitchFamily="18" charset="-128"/>
              </a:rPr>
              <a:t> </a:t>
            </a:r>
          </a:p>
        </p:txBody>
      </p:sp>
    </p:spTree>
    <p:extLst>
      <p:ext uri="{BB962C8B-B14F-4D97-AF65-F5344CB8AC3E}">
        <p14:creationId xmlns:p14="http://schemas.microsoft.com/office/powerpoint/2010/main" val="2547739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3980A7-914A-C85C-D264-76607218233B}"/>
              </a:ext>
            </a:extLst>
          </p:cNvPr>
          <p:cNvSpPr txBox="1"/>
          <p:nvPr/>
        </p:nvSpPr>
        <p:spPr>
          <a:xfrm>
            <a:off x="1884784" y="1502227"/>
            <a:ext cx="8285584" cy="2123658"/>
          </a:xfrm>
          <a:prstGeom prst="rect">
            <a:avLst/>
          </a:prstGeom>
          <a:noFill/>
        </p:spPr>
        <p:txBody>
          <a:bodyPr wrap="square" rtlCol="0">
            <a:spAutoFit/>
          </a:bodyPr>
          <a:lstStyle/>
          <a:p>
            <a:r>
              <a:rPr lang="en-US" sz="3600" dirty="0">
                <a:latin typeface="Algerian" panose="04020705040A02060702" pitchFamily="82" charset="0"/>
              </a:rPr>
              <a:t>CONCLUSION ABOUT HOW MIGHT WE</a:t>
            </a:r>
          </a:p>
          <a:p>
            <a:endParaRPr lang="en-US" sz="2400" dirty="0">
              <a:latin typeface="Bahnschrift Light" panose="020B0502040204020203" pitchFamily="34" charset="0"/>
            </a:endParaRPr>
          </a:p>
          <a:p>
            <a:endParaRPr lang="en-US" sz="2400" dirty="0">
              <a:latin typeface="Bahnschrift Light" panose="020B0502040204020203" pitchFamily="34" charset="0"/>
            </a:endParaRPr>
          </a:p>
          <a:p>
            <a:r>
              <a:rPr lang="en-US" sz="2400" dirty="0">
                <a:latin typeface="Bahnschrift Light" panose="020B0502040204020203" pitchFamily="34" charset="0"/>
              </a:rPr>
              <a:t>HOW MIGHT WE ENSURE THAT SOFTWARE EMPOLYES CAN HAVE NUTRITIONS FOOD IN THEIR DIET.</a:t>
            </a:r>
          </a:p>
        </p:txBody>
      </p:sp>
    </p:spTree>
    <p:extLst>
      <p:ext uri="{BB962C8B-B14F-4D97-AF65-F5344CB8AC3E}">
        <p14:creationId xmlns:p14="http://schemas.microsoft.com/office/powerpoint/2010/main" val="20193294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56D0EF-06E9-EA51-E99F-88A8EB309CF3}"/>
              </a:ext>
            </a:extLst>
          </p:cNvPr>
          <p:cNvSpPr txBox="1"/>
          <p:nvPr/>
        </p:nvSpPr>
        <p:spPr>
          <a:xfrm>
            <a:off x="1259632" y="1091682"/>
            <a:ext cx="9358604" cy="2677656"/>
          </a:xfrm>
          <a:prstGeom prst="rect">
            <a:avLst/>
          </a:prstGeom>
          <a:noFill/>
        </p:spPr>
        <p:txBody>
          <a:bodyPr wrap="square" rtlCol="0">
            <a:spAutoFit/>
          </a:bodyPr>
          <a:lstStyle/>
          <a:p>
            <a:r>
              <a:rPr lang="en-US" sz="3600" dirty="0">
                <a:latin typeface="Algerian" panose="04020705040A02060702" pitchFamily="82" charset="0"/>
              </a:rPr>
              <a:t>FINAL CONCLUSION STATEMENT:-</a:t>
            </a:r>
          </a:p>
          <a:p>
            <a:endParaRPr lang="en-US" sz="3600" dirty="0">
              <a:latin typeface="Algerian" panose="04020705040A02060702" pitchFamily="82" charset="0"/>
            </a:endParaRPr>
          </a:p>
          <a:p>
            <a:r>
              <a:rPr lang="en-US" sz="2400" dirty="0">
                <a:latin typeface="Bell MT" panose="02020503060305020303" pitchFamily="18" charset="0"/>
              </a:rPr>
              <a:t>SOFTWARE PEOPLE ARE ADDICTED TO FOOD APPS FOR JUNK FOOD DUE TO NO TIME AND NOT INTERESTED IN COOKING AND INFLUENCED BY ADVERTISEMENT AND SOCIAL MEDIA.</a:t>
            </a:r>
          </a:p>
        </p:txBody>
      </p:sp>
    </p:spTree>
    <p:extLst>
      <p:ext uri="{BB962C8B-B14F-4D97-AF65-F5344CB8AC3E}">
        <p14:creationId xmlns:p14="http://schemas.microsoft.com/office/powerpoint/2010/main" val="3578737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990D77-BF80-67D0-CFD8-7B8F016E8BA6}"/>
              </a:ext>
            </a:extLst>
          </p:cNvPr>
          <p:cNvSpPr/>
          <p:nvPr/>
        </p:nvSpPr>
        <p:spPr>
          <a:xfrm>
            <a:off x="3362130" y="2864699"/>
            <a:ext cx="5467739" cy="1200329"/>
          </a:xfrm>
          <a:prstGeom prst="rect">
            <a:avLst/>
          </a:prstGeom>
        </p:spPr>
        <p:style>
          <a:lnRef idx="1">
            <a:schemeClr val="dk1"/>
          </a:lnRef>
          <a:fillRef idx="3">
            <a:schemeClr val="dk1"/>
          </a:fillRef>
          <a:effectRef idx="2">
            <a:schemeClr val="dk1"/>
          </a:effectRef>
          <a:fontRef idx="minor">
            <a:schemeClr val="lt1"/>
          </a:fontRef>
        </p:style>
        <p:txBody>
          <a:bodyPr wrap="square" lIns="91440" tIns="45720" rIns="91440" bIns="45720">
            <a:spAutoFit/>
          </a:bodyPr>
          <a:lstStyle/>
          <a:p>
            <a:pPr algn="ctr"/>
            <a:r>
              <a:rPr lang="en-US" sz="7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IDEATE</a:t>
            </a:r>
            <a:endPar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688280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84A08FB4-8B70-B6ED-7F20-7C3DBCE601A5}"/>
              </a:ext>
            </a:extLst>
          </p:cNvPr>
          <p:cNvGraphicFramePr>
            <a:graphicFrameLocks noGrp="1"/>
          </p:cNvGraphicFramePr>
          <p:nvPr>
            <p:extLst>
              <p:ext uri="{D42A27DB-BD31-4B8C-83A1-F6EECF244321}">
                <p14:modId xmlns:p14="http://schemas.microsoft.com/office/powerpoint/2010/main" val="1648617565"/>
              </p:ext>
            </p:extLst>
          </p:nvPr>
        </p:nvGraphicFramePr>
        <p:xfrm>
          <a:off x="1054359" y="387092"/>
          <a:ext cx="10412965" cy="6246036"/>
        </p:xfrm>
        <a:graphic>
          <a:graphicData uri="http://schemas.openxmlformats.org/drawingml/2006/table">
            <a:tbl>
              <a:tblPr firstRow="1" bandRow="1">
                <a:tableStyleId>{5C22544A-7EE6-4342-B048-85BDC9FD1C3A}</a:tableStyleId>
              </a:tblPr>
              <a:tblGrid>
                <a:gridCol w="5940669">
                  <a:extLst>
                    <a:ext uri="{9D8B030D-6E8A-4147-A177-3AD203B41FA5}">
                      <a16:colId xmlns:a16="http://schemas.microsoft.com/office/drawing/2014/main" val="3636333030"/>
                    </a:ext>
                  </a:extLst>
                </a:gridCol>
                <a:gridCol w="1593136">
                  <a:extLst>
                    <a:ext uri="{9D8B030D-6E8A-4147-A177-3AD203B41FA5}">
                      <a16:colId xmlns:a16="http://schemas.microsoft.com/office/drawing/2014/main" val="1611736037"/>
                    </a:ext>
                  </a:extLst>
                </a:gridCol>
                <a:gridCol w="1420385">
                  <a:extLst>
                    <a:ext uri="{9D8B030D-6E8A-4147-A177-3AD203B41FA5}">
                      <a16:colId xmlns:a16="http://schemas.microsoft.com/office/drawing/2014/main" val="2289603141"/>
                    </a:ext>
                  </a:extLst>
                </a:gridCol>
                <a:gridCol w="1458775">
                  <a:extLst>
                    <a:ext uri="{9D8B030D-6E8A-4147-A177-3AD203B41FA5}">
                      <a16:colId xmlns:a16="http://schemas.microsoft.com/office/drawing/2014/main" val="842520755"/>
                    </a:ext>
                  </a:extLst>
                </a:gridCol>
              </a:tblGrid>
              <a:tr h="533844">
                <a:tc>
                  <a:txBody>
                    <a:bodyPr/>
                    <a:lstStyle/>
                    <a:p>
                      <a:r>
                        <a:rPr lang="en-US" sz="2800" dirty="0"/>
                        <a:t>IDEATION</a:t>
                      </a:r>
                    </a:p>
                  </a:txBody>
                  <a:tcPr/>
                </a:tc>
                <a:tc>
                  <a:txBody>
                    <a:bodyPr/>
                    <a:lstStyle/>
                    <a:p>
                      <a:r>
                        <a:rPr lang="en-US" dirty="0"/>
                        <a:t>DESIRABILITY</a:t>
                      </a:r>
                    </a:p>
                  </a:txBody>
                  <a:tcPr/>
                </a:tc>
                <a:tc>
                  <a:txBody>
                    <a:bodyPr/>
                    <a:lstStyle/>
                    <a:p>
                      <a:r>
                        <a:rPr lang="en-US" dirty="0"/>
                        <a:t>FEASIBILITY</a:t>
                      </a:r>
                    </a:p>
                  </a:txBody>
                  <a:tcPr/>
                </a:tc>
                <a:tc>
                  <a:txBody>
                    <a:bodyPr/>
                    <a:lstStyle/>
                    <a:p>
                      <a:r>
                        <a:rPr lang="en-US" dirty="0"/>
                        <a:t>VALIABILITY</a:t>
                      </a:r>
                    </a:p>
                  </a:txBody>
                  <a:tcPr/>
                </a:tc>
                <a:extLst>
                  <a:ext uri="{0D108BD9-81ED-4DB2-BD59-A6C34878D82A}">
                    <a16:rowId xmlns:a16="http://schemas.microsoft.com/office/drawing/2014/main" val="2660681237"/>
                  </a:ext>
                </a:extLst>
              </a:tr>
              <a:tr h="92142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mn-lt"/>
                          <a:ea typeface="+mn-ea"/>
                          <a:cs typeface="+mn-cs"/>
                        </a:rPr>
                        <a:t>1.HOW MIGHT  WE INFLUENCE SOFTWARE EMPLOYES TO COOK THEIR OWN FOOD.</a:t>
                      </a:r>
                    </a:p>
                  </a:txBody>
                  <a:tcPr/>
                </a:tc>
                <a:tc>
                  <a:txBody>
                    <a:bodyPr/>
                    <a:lstStyle/>
                    <a:p>
                      <a:r>
                        <a:rPr lang="en-US" sz="1800" b="0" i="0" kern="1200" dirty="0">
                          <a:solidFill>
                            <a:schemeClr val="dk1"/>
                          </a:solidFill>
                          <a:effectLst/>
                          <a:latin typeface="+mn-lt"/>
                          <a:ea typeface="+mn-ea"/>
                          <a:cs typeface="+mn-cs"/>
                        </a:rPr>
                        <a:t>✔</a:t>
                      </a:r>
                      <a:endParaRPr lang="en-US" dirty="0"/>
                    </a:p>
                  </a:txBody>
                  <a:tcPr/>
                </a:tc>
                <a:tc>
                  <a:txBody>
                    <a:bodyPr/>
                    <a:lstStyle/>
                    <a:p>
                      <a:r>
                        <a:rPr lang="en-US" sz="1800" b="0" i="0" kern="1200" dirty="0">
                          <a:solidFill>
                            <a:schemeClr val="dk1"/>
                          </a:solidFill>
                          <a:effectLst/>
                          <a:latin typeface="+mn-lt"/>
                          <a:ea typeface="+mn-ea"/>
                          <a:cs typeface="+mn-cs"/>
                        </a:rPr>
                        <a:t>✔</a:t>
                      </a:r>
                      <a:endParaRPr lang="en-US" dirty="0"/>
                    </a:p>
                  </a:txBody>
                  <a:tcPr/>
                </a:tc>
                <a:tc>
                  <a:txBody>
                    <a:bodyPr/>
                    <a:lstStyle/>
                    <a:p>
                      <a:r>
                        <a:rPr lang="en-US" sz="1800" b="0" i="0" kern="1200" dirty="0">
                          <a:solidFill>
                            <a:schemeClr val="dk1"/>
                          </a:solidFill>
                          <a:effectLst/>
                          <a:latin typeface="+mn-lt"/>
                          <a:ea typeface="+mn-ea"/>
                          <a:cs typeface="+mn-cs"/>
                        </a:rPr>
                        <a:t>✔</a:t>
                      </a:r>
                      <a:endParaRPr lang="en-US" dirty="0"/>
                    </a:p>
                  </a:txBody>
                  <a:tcPr/>
                </a:tc>
                <a:extLst>
                  <a:ext uri="{0D108BD9-81ED-4DB2-BD59-A6C34878D82A}">
                    <a16:rowId xmlns:a16="http://schemas.microsoft.com/office/drawing/2014/main" val="390176441"/>
                  </a:ext>
                </a:extLst>
              </a:tr>
              <a:tr h="53384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mn-lt"/>
                          <a:ea typeface="+mn-ea"/>
                          <a:cs typeface="+mn-cs"/>
                        </a:rPr>
                        <a:t>2.HOW MIGHT WE MAKE SURE THAT THEY REDUCE USING FOOD APPS.</a:t>
                      </a:r>
                    </a:p>
                  </a:txBody>
                  <a:tcPr/>
                </a:tc>
                <a:tc>
                  <a:txBody>
                    <a:bodyPr/>
                    <a:lstStyle/>
                    <a:p>
                      <a:r>
                        <a:rPr lang="en-US" sz="1800" b="0" i="0" kern="1200" dirty="0">
                          <a:solidFill>
                            <a:schemeClr val="dk1"/>
                          </a:solidFill>
                          <a:effectLst/>
                          <a:latin typeface="+mn-lt"/>
                          <a:ea typeface="+mn-ea"/>
                          <a:cs typeface="+mn-cs"/>
                        </a:rPr>
                        <a:t>✔</a:t>
                      </a:r>
                      <a:endParaRPr lang="en-US" dirty="0"/>
                    </a:p>
                  </a:txBody>
                  <a:tcPr/>
                </a:tc>
                <a:tc>
                  <a:txBody>
                    <a:bodyPr/>
                    <a:lstStyle/>
                    <a:p>
                      <a:endParaRPr lang="en-US"/>
                    </a:p>
                  </a:txBody>
                  <a:tcPr/>
                </a:tc>
                <a:tc>
                  <a:txBody>
                    <a:bodyPr/>
                    <a:lstStyle/>
                    <a:p>
                      <a:r>
                        <a:rPr lang="en-US" sz="1800" b="0" i="0" kern="1200" dirty="0">
                          <a:solidFill>
                            <a:schemeClr val="dk1"/>
                          </a:solidFill>
                          <a:effectLst/>
                          <a:latin typeface="+mn-lt"/>
                          <a:ea typeface="+mn-ea"/>
                          <a:cs typeface="+mn-cs"/>
                        </a:rPr>
                        <a:t>✔</a:t>
                      </a:r>
                      <a:endParaRPr lang="en-US" dirty="0"/>
                    </a:p>
                  </a:txBody>
                  <a:tcPr/>
                </a:tc>
                <a:extLst>
                  <a:ext uri="{0D108BD9-81ED-4DB2-BD59-A6C34878D82A}">
                    <a16:rowId xmlns:a16="http://schemas.microsoft.com/office/drawing/2014/main" val="1141055917"/>
                  </a:ext>
                </a:extLst>
              </a:tr>
              <a:tr h="92142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mn-lt"/>
                          <a:ea typeface="+mn-ea"/>
                          <a:cs typeface="+mn-cs"/>
                        </a:rPr>
                        <a:t>3.WHAT IF WE COULD MAKE THEM CARRY SOME DRY FRUITS ALONG WITH THEM.</a:t>
                      </a:r>
                    </a:p>
                  </a:txBody>
                  <a:tcPr/>
                </a:tc>
                <a:tc>
                  <a:txBody>
                    <a:bodyPr/>
                    <a:lstStyle/>
                    <a:p>
                      <a:r>
                        <a:rPr lang="en-US" sz="1800" b="0" i="0" kern="1200" dirty="0">
                          <a:solidFill>
                            <a:schemeClr val="dk1"/>
                          </a:solidFill>
                          <a:effectLst/>
                          <a:latin typeface="+mn-lt"/>
                          <a:ea typeface="+mn-ea"/>
                          <a:cs typeface="+mn-cs"/>
                        </a:rPr>
                        <a:t>✔</a:t>
                      </a:r>
                      <a:endParaRPr lang="en-US" dirty="0"/>
                    </a:p>
                  </a:txBody>
                  <a:tcPr/>
                </a:tc>
                <a:tc>
                  <a:txBody>
                    <a:bodyPr/>
                    <a:lstStyle/>
                    <a:p>
                      <a:r>
                        <a:rPr lang="en-US" sz="1800" b="0" i="0" kern="1200" dirty="0">
                          <a:solidFill>
                            <a:schemeClr val="dk1"/>
                          </a:solidFill>
                          <a:effectLst/>
                          <a:latin typeface="+mn-lt"/>
                          <a:ea typeface="+mn-ea"/>
                          <a:cs typeface="+mn-cs"/>
                        </a:rPr>
                        <a:t>✔</a:t>
                      </a:r>
                      <a:endParaRPr lang="en-US" dirty="0"/>
                    </a:p>
                  </a:txBody>
                  <a:tcPr/>
                </a:tc>
                <a:tc>
                  <a:txBody>
                    <a:bodyPr/>
                    <a:lstStyle/>
                    <a:p>
                      <a:r>
                        <a:rPr lang="en-US" sz="1800" b="0" i="0" kern="1200" dirty="0">
                          <a:solidFill>
                            <a:schemeClr val="dk1"/>
                          </a:solidFill>
                          <a:effectLst/>
                          <a:latin typeface="+mn-lt"/>
                          <a:ea typeface="+mn-ea"/>
                          <a:cs typeface="+mn-cs"/>
                        </a:rPr>
                        <a:t>✔</a:t>
                      </a:r>
                      <a:endParaRPr lang="en-US" dirty="0"/>
                    </a:p>
                  </a:txBody>
                  <a:tcPr/>
                </a:tc>
                <a:extLst>
                  <a:ext uri="{0D108BD9-81ED-4DB2-BD59-A6C34878D82A}">
                    <a16:rowId xmlns:a16="http://schemas.microsoft.com/office/drawing/2014/main" val="1866051965"/>
                  </a:ext>
                </a:extLst>
              </a:tr>
              <a:tr h="921429">
                <a:tc>
                  <a:txBody>
                    <a:bodyPr/>
                    <a:lstStyle/>
                    <a:p>
                      <a:pPr algn="just"/>
                      <a:r>
                        <a:rPr lang="en-US" sz="1800" b="1" kern="1200" dirty="0">
                          <a:solidFill>
                            <a:schemeClr val="dk1"/>
                          </a:solidFill>
                          <a:latin typeface="+mn-lt"/>
                          <a:ea typeface="+mn-ea"/>
                          <a:cs typeface="+mn-cs"/>
                        </a:rPr>
                        <a:t>4.WHAT IF WE COULD MAKE THEM HAVE DAILY PROTEIN DRINKS OR SOME  FRUIT/VEGETABLES DRINKS.</a:t>
                      </a:r>
                    </a:p>
                  </a:txBody>
                  <a:tcPr/>
                </a:tc>
                <a:tc>
                  <a:txBody>
                    <a:bodyPr/>
                    <a:lstStyle/>
                    <a:p>
                      <a:r>
                        <a:rPr lang="en-US" sz="1800" b="0" i="0" kern="1200" dirty="0">
                          <a:solidFill>
                            <a:schemeClr val="dk1"/>
                          </a:solidFill>
                          <a:effectLst/>
                          <a:latin typeface="+mn-lt"/>
                          <a:ea typeface="+mn-ea"/>
                          <a:cs typeface="+mn-cs"/>
                        </a:rPr>
                        <a:t>✔</a:t>
                      </a:r>
                      <a:endParaRPr lang="en-US" dirty="0"/>
                    </a:p>
                  </a:txBody>
                  <a:tcPr/>
                </a:tc>
                <a:tc>
                  <a:txBody>
                    <a:bodyPr/>
                    <a:lstStyle/>
                    <a:p>
                      <a:r>
                        <a:rPr lang="en-US" sz="1800" b="0" i="0" kern="1200" dirty="0">
                          <a:solidFill>
                            <a:schemeClr val="dk1"/>
                          </a:solidFill>
                          <a:effectLst/>
                          <a:latin typeface="+mn-lt"/>
                          <a:ea typeface="+mn-ea"/>
                          <a:cs typeface="+mn-cs"/>
                        </a:rPr>
                        <a:t>✔</a:t>
                      </a:r>
                      <a:endParaRPr lang="en-US" dirty="0"/>
                    </a:p>
                  </a:txBody>
                  <a:tcPr/>
                </a:tc>
                <a:tc>
                  <a:txBody>
                    <a:bodyPr/>
                    <a:lstStyle/>
                    <a:p>
                      <a:r>
                        <a:rPr lang="en-US" sz="1800" b="0" i="0" kern="1200" dirty="0">
                          <a:solidFill>
                            <a:schemeClr val="dk1"/>
                          </a:solidFill>
                          <a:effectLst/>
                          <a:latin typeface="+mn-lt"/>
                          <a:ea typeface="+mn-ea"/>
                          <a:cs typeface="+mn-cs"/>
                        </a:rPr>
                        <a:t>✔</a:t>
                      </a:r>
                      <a:endParaRPr lang="en-US" dirty="0"/>
                    </a:p>
                  </a:txBody>
                  <a:tcPr/>
                </a:tc>
                <a:extLst>
                  <a:ext uri="{0D108BD9-81ED-4DB2-BD59-A6C34878D82A}">
                    <a16:rowId xmlns:a16="http://schemas.microsoft.com/office/drawing/2014/main" val="3262109381"/>
                  </a:ext>
                </a:extLst>
              </a:tr>
              <a:tr h="53384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mn-lt"/>
                          <a:ea typeface="+mn-ea"/>
                          <a:cs typeface="+mn-cs"/>
                        </a:rPr>
                        <a:t>5.WHAT IF WE DISPLAY ADS ABOUT NUTRIOUS FOOD IN THE OFFICE.</a:t>
                      </a:r>
                    </a:p>
                  </a:txBody>
                  <a:tcPr/>
                </a:tc>
                <a:tc>
                  <a:txBody>
                    <a:bodyPr/>
                    <a:lstStyle/>
                    <a:p>
                      <a:r>
                        <a:rPr lang="en-US" sz="1800" b="0" i="0" kern="1200" dirty="0">
                          <a:solidFill>
                            <a:schemeClr val="dk1"/>
                          </a:solidFill>
                          <a:effectLst/>
                          <a:latin typeface="+mn-lt"/>
                          <a:ea typeface="+mn-ea"/>
                          <a:cs typeface="+mn-cs"/>
                        </a:rPr>
                        <a:t>✔</a:t>
                      </a:r>
                      <a:endParaRPr lang="en-US" dirty="0"/>
                    </a:p>
                  </a:txBody>
                  <a:tcPr/>
                </a:tc>
                <a:tc>
                  <a:txBody>
                    <a:bodyPr/>
                    <a:lstStyle/>
                    <a:p>
                      <a:r>
                        <a:rPr lang="en-US" sz="1800" b="0" i="0" kern="1200" dirty="0">
                          <a:solidFill>
                            <a:schemeClr val="dk1"/>
                          </a:solidFill>
                          <a:effectLst/>
                          <a:latin typeface="+mn-lt"/>
                          <a:ea typeface="+mn-ea"/>
                          <a:cs typeface="+mn-cs"/>
                        </a:rPr>
                        <a:t>✔</a:t>
                      </a:r>
                      <a:endParaRPr lang="en-US" dirty="0"/>
                    </a:p>
                  </a:txBody>
                  <a:tcPr/>
                </a:tc>
                <a:tc>
                  <a:txBody>
                    <a:bodyPr/>
                    <a:lstStyle/>
                    <a:p>
                      <a:r>
                        <a:rPr lang="en-US" sz="1800" b="0" i="0" kern="1200" dirty="0">
                          <a:solidFill>
                            <a:schemeClr val="dk1"/>
                          </a:solidFill>
                          <a:effectLst/>
                          <a:latin typeface="+mn-lt"/>
                          <a:ea typeface="+mn-ea"/>
                          <a:cs typeface="+mn-cs"/>
                        </a:rPr>
                        <a:t>✔</a:t>
                      </a:r>
                      <a:endParaRPr lang="en-US" dirty="0"/>
                    </a:p>
                  </a:txBody>
                  <a:tcPr/>
                </a:tc>
                <a:extLst>
                  <a:ext uri="{0D108BD9-81ED-4DB2-BD59-A6C34878D82A}">
                    <a16:rowId xmlns:a16="http://schemas.microsoft.com/office/drawing/2014/main" val="4065880778"/>
                  </a:ext>
                </a:extLst>
              </a:tr>
              <a:tr h="53384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mn-lt"/>
                          <a:ea typeface="+mn-ea"/>
                          <a:cs typeface="+mn-cs"/>
                        </a:rPr>
                        <a:t>6.WHAT IF WE INCREASE OFFERS ON NUTRITIONS FOOD.</a:t>
                      </a:r>
                    </a:p>
                  </a:txBody>
                  <a:tcPr/>
                </a:tc>
                <a:tc>
                  <a:txBody>
                    <a:bodyPr/>
                    <a:lstStyle/>
                    <a:p>
                      <a:r>
                        <a:rPr lang="en-US" sz="1800" b="0" i="0" kern="1200" dirty="0">
                          <a:solidFill>
                            <a:schemeClr val="dk1"/>
                          </a:solidFill>
                          <a:effectLst/>
                          <a:latin typeface="+mn-lt"/>
                          <a:ea typeface="+mn-ea"/>
                          <a:cs typeface="+mn-cs"/>
                        </a:rPr>
                        <a:t>✔</a:t>
                      </a:r>
                      <a:endParaRPr lang="en-US" dirty="0"/>
                    </a:p>
                  </a:txBody>
                  <a:tcPr/>
                </a:tc>
                <a:tc>
                  <a:txBody>
                    <a:bodyPr/>
                    <a:lstStyle/>
                    <a:p>
                      <a:r>
                        <a:rPr lang="en-US" sz="1800" b="0" i="0" kern="1200" dirty="0">
                          <a:solidFill>
                            <a:schemeClr val="dk1"/>
                          </a:solidFill>
                          <a:effectLst/>
                          <a:latin typeface="+mn-lt"/>
                          <a:ea typeface="+mn-ea"/>
                          <a:cs typeface="+mn-cs"/>
                        </a:rPr>
                        <a:t>✔</a:t>
                      </a:r>
                      <a:endParaRPr lang="en-US" dirty="0"/>
                    </a:p>
                  </a:txBody>
                  <a:tcPr/>
                </a:tc>
                <a:tc>
                  <a:txBody>
                    <a:bodyPr/>
                    <a:lstStyle/>
                    <a:p>
                      <a:r>
                        <a:rPr lang="en-US" sz="1800" b="0" i="0" kern="1200" dirty="0">
                          <a:solidFill>
                            <a:schemeClr val="dk1"/>
                          </a:solidFill>
                          <a:effectLst/>
                          <a:latin typeface="+mn-lt"/>
                          <a:ea typeface="+mn-ea"/>
                          <a:cs typeface="+mn-cs"/>
                        </a:rPr>
                        <a:t>✔</a:t>
                      </a:r>
                      <a:endParaRPr lang="en-US" dirty="0"/>
                    </a:p>
                  </a:txBody>
                  <a:tcPr/>
                </a:tc>
                <a:extLst>
                  <a:ext uri="{0D108BD9-81ED-4DB2-BD59-A6C34878D82A}">
                    <a16:rowId xmlns:a16="http://schemas.microsoft.com/office/drawing/2014/main" val="4041477360"/>
                  </a:ext>
                </a:extLst>
              </a:tr>
              <a:tr h="92142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mn-lt"/>
                          <a:ea typeface="+mn-ea"/>
                          <a:cs typeface="+mn-cs"/>
                        </a:rPr>
                        <a:t>7.</a:t>
                      </a:r>
                      <a:r>
                        <a:rPr lang="en-US" sz="1600" b="1" kern="1200" dirty="0">
                          <a:solidFill>
                            <a:schemeClr val="dk1"/>
                          </a:solidFill>
                          <a:effectLst/>
                          <a:latin typeface="+mn-lt"/>
                          <a:ea typeface="Calibri" panose="020F0502020204030204" pitchFamily="34" charset="0"/>
                          <a:cs typeface="Times New Roman" panose="02020603050405020304" pitchFamily="18" charset="0"/>
                        </a:rPr>
                        <a:t> </a:t>
                      </a:r>
                      <a:r>
                        <a:rPr lang="en-US" sz="1800" b="1" kern="1200" dirty="0">
                          <a:solidFill>
                            <a:schemeClr val="dk1"/>
                          </a:solidFill>
                          <a:effectLst/>
                          <a:latin typeface="+mn-lt"/>
                          <a:ea typeface="Calibri" panose="020F0502020204030204" pitchFamily="34" charset="0"/>
                          <a:cs typeface="Times New Roman" panose="02020603050405020304" pitchFamily="18" charset="0"/>
                        </a:rPr>
                        <a:t>HOW MIGHT WE PREPARE THE </a:t>
                      </a:r>
                      <a:r>
                        <a:rPr lang="en-US" sz="1800" b="1" kern="1200" dirty="0" err="1">
                          <a:solidFill>
                            <a:schemeClr val="dk1"/>
                          </a:solidFill>
                          <a:effectLst/>
                          <a:latin typeface="+mn-lt"/>
                          <a:ea typeface="Calibri" panose="020F0502020204030204" pitchFamily="34" charset="0"/>
                          <a:cs typeface="Times New Roman" panose="02020603050405020304" pitchFamily="18" charset="0"/>
                        </a:rPr>
                        <a:t>THE</a:t>
                      </a:r>
                      <a:r>
                        <a:rPr lang="en-US" sz="1800" b="1" kern="1200" dirty="0">
                          <a:solidFill>
                            <a:schemeClr val="dk1"/>
                          </a:solidFill>
                          <a:effectLst/>
                          <a:latin typeface="+mn-lt"/>
                          <a:ea typeface="Calibri" panose="020F0502020204030204" pitchFamily="34" charset="0"/>
                          <a:cs typeface="Times New Roman" panose="02020603050405020304" pitchFamily="18" charset="0"/>
                        </a:rPr>
                        <a:t> TIME TABLE FOR SOFTWARE PEOPLE TO GET FREE TIME TO PREPARE THERE OWN FOOD.</a:t>
                      </a:r>
                    </a:p>
                  </a:txBody>
                  <a:tcPr/>
                </a:tc>
                <a:tc>
                  <a:txBody>
                    <a:bodyPr/>
                    <a:lstStyle/>
                    <a:p>
                      <a:r>
                        <a:rPr lang="en-US" sz="1800" b="0" i="0" kern="1200" dirty="0">
                          <a:solidFill>
                            <a:schemeClr val="dk1"/>
                          </a:solidFill>
                          <a:effectLst/>
                          <a:latin typeface="+mn-lt"/>
                          <a:ea typeface="+mn-ea"/>
                          <a:cs typeface="+mn-cs"/>
                        </a:rPr>
                        <a:t>✔</a:t>
                      </a:r>
                      <a:endParaRPr lang="en-US" dirty="0"/>
                    </a:p>
                  </a:txBody>
                  <a:tcPr/>
                </a:tc>
                <a:tc>
                  <a:txBody>
                    <a:bodyPr/>
                    <a:lstStyle/>
                    <a:p>
                      <a:endParaRPr lang="en-US" dirty="0"/>
                    </a:p>
                  </a:txBody>
                  <a:tcPr/>
                </a:tc>
                <a:tc>
                  <a:txBody>
                    <a:bodyPr/>
                    <a:lstStyle/>
                    <a:p>
                      <a:r>
                        <a:rPr lang="en-US" sz="1800" b="0" i="0" kern="1200" dirty="0">
                          <a:solidFill>
                            <a:schemeClr val="dk1"/>
                          </a:solidFill>
                          <a:effectLst/>
                          <a:latin typeface="+mn-lt"/>
                          <a:ea typeface="+mn-ea"/>
                          <a:cs typeface="+mn-cs"/>
                        </a:rPr>
                        <a:t>✔</a:t>
                      </a:r>
                      <a:endParaRPr lang="en-US" dirty="0"/>
                    </a:p>
                  </a:txBody>
                  <a:tcPr/>
                </a:tc>
                <a:extLst>
                  <a:ext uri="{0D108BD9-81ED-4DB2-BD59-A6C34878D82A}">
                    <a16:rowId xmlns:a16="http://schemas.microsoft.com/office/drawing/2014/main" val="3187978138"/>
                  </a:ext>
                </a:extLst>
              </a:tr>
            </a:tbl>
          </a:graphicData>
        </a:graphic>
      </p:graphicFrame>
    </p:spTree>
    <p:extLst>
      <p:ext uri="{BB962C8B-B14F-4D97-AF65-F5344CB8AC3E}">
        <p14:creationId xmlns:p14="http://schemas.microsoft.com/office/powerpoint/2010/main" val="11304222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40F5336A-C131-FADE-C820-B19731A20B08}"/>
              </a:ext>
            </a:extLst>
          </p:cNvPr>
          <p:cNvGraphicFramePr>
            <a:graphicFrameLocks noGrp="1"/>
          </p:cNvGraphicFramePr>
          <p:nvPr>
            <p:extLst>
              <p:ext uri="{D42A27DB-BD31-4B8C-83A1-F6EECF244321}">
                <p14:modId xmlns:p14="http://schemas.microsoft.com/office/powerpoint/2010/main" val="2122925910"/>
              </p:ext>
            </p:extLst>
          </p:nvPr>
        </p:nvGraphicFramePr>
        <p:xfrm>
          <a:off x="550506" y="467740"/>
          <a:ext cx="10487607" cy="4661090"/>
        </p:xfrm>
        <a:graphic>
          <a:graphicData uri="http://schemas.openxmlformats.org/drawingml/2006/table">
            <a:tbl>
              <a:tblPr firstRow="1" bandRow="1">
                <a:tableStyleId>{5C22544A-7EE6-4342-B048-85BDC9FD1C3A}</a:tableStyleId>
              </a:tblPr>
              <a:tblGrid>
                <a:gridCol w="5695922">
                  <a:extLst>
                    <a:ext uri="{9D8B030D-6E8A-4147-A177-3AD203B41FA5}">
                      <a16:colId xmlns:a16="http://schemas.microsoft.com/office/drawing/2014/main" val="1147888511"/>
                    </a:ext>
                  </a:extLst>
                </a:gridCol>
                <a:gridCol w="1678531">
                  <a:extLst>
                    <a:ext uri="{9D8B030D-6E8A-4147-A177-3AD203B41FA5}">
                      <a16:colId xmlns:a16="http://schemas.microsoft.com/office/drawing/2014/main" val="101554116"/>
                    </a:ext>
                  </a:extLst>
                </a:gridCol>
                <a:gridCol w="1470382">
                  <a:extLst>
                    <a:ext uri="{9D8B030D-6E8A-4147-A177-3AD203B41FA5}">
                      <a16:colId xmlns:a16="http://schemas.microsoft.com/office/drawing/2014/main" val="3190283651"/>
                    </a:ext>
                  </a:extLst>
                </a:gridCol>
                <a:gridCol w="1642772">
                  <a:extLst>
                    <a:ext uri="{9D8B030D-6E8A-4147-A177-3AD203B41FA5}">
                      <a16:colId xmlns:a16="http://schemas.microsoft.com/office/drawing/2014/main" val="2263444102"/>
                    </a:ext>
                  </a:extLst>
                </a:gridCol>
              </a:tblGrid>
              <a:tr h="465322">
                <a:tc>
                  <a:txBody>
                    <a:bodyPr/>
                    <a:lstStyle/>
                    <a:p>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DESIRABILITY</a:t>
                      </a:r>
                    </a:p>
                    <a:p>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 FEASIBILIY</a:t>
                      </a:r>
                    </a:p>
                    <a:p>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VALIABILITY</a:t>
                      </a:r>
                    </a:p>
                  </a:txBody>
                  <a:tcPr/>
                </a:tc>
                <a:extLst>
                  <a:ext uri="{0D108BD9-81ED-4DB2-BD59-A6C34878D82A}">
                    <a16:rowId xmlns:a16="http://schemas.microsoft.com/office/drawing/2014/main" val="4007682742"/>
                  </a:ext>
                </a:extLst>
              </a:tr>
              <a:tr h="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Calibri" panose="020F0502020204030204" pitchFamily="34" charset="0"/>
                          <a:cs typeface="Times New Roman" panose="02020603050405020304" pitchFamily="18" charset="0"/>
                        </a:rPr>
                        <a:t>8.HOW MIGHT WE CREATE AWARENESS ABOUT NUTRIOUS FOOD FOR SOFTWARE EMPLOYEES.</a:t>
                      </a:r>
                    </a:p>
                  </a:txBody>
                  <a:tcPr/>
                </a:tc>
                <a:tc>
                  <a:txBody>
                    <a:bodyPr/>
                    <a:lstStyle/>
                    <a:p>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a:t>
                      </a:r>
                      <a:endParaRPr lang="en-US" dirty="0"/>
                    </a:p>
                    <a:p>
                      <a:endParaRPr lang="en-US" dirty="0"/>
                    </a:p>
                  </a:txBody>
                  <a:tcPr/>
                </a:tc>
                <a:tc>
                  <a:txBody>
                    <a:bodyPr/>
                    <a:lstStyle/>
                    <a:p>
                      <a:endParaRPr lang="en-US" dirty="0"/>
                    </a:p>
                  </a:txBody>
                  <a:tcPr/>
                </a:tc>
                <a:extLst>
                  <a:ext uri="{0D108BD9-81ED-4DB2-BD59-A6C34878D82A}">
                    <a16:rowId xmlns:a16="http://schemas.microsoft.com/office/drawing/2014/main" val="1160598708"/>
                  </a:ext>
                </a:extLst>
              </a:tr>
              <a:tr h="68462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latin typeface="+mn-lt"/>
                          <a:ea typeface="Calibri" panose="020F0502020204030204" pitchFamily="34" charset="0"/>
                          <a:cs typeface="Times New Roman" panose="02020603050405020304" pitchFamily="18" charset="0"/>
                        </a:rPr>
                        <a:t>9.WHAT IF WE INCREASE ORGANIC STORES AROUND THE OFFICE.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a:t>
                      </a:r>
                      <a:endParaRPr lang="en-US" dirty="0"/>
                    </a:p>
                    <a:p>
                      <a:endParaRPr lang="en-US" dirty="0"/>
                    </a:p>
                  </a:txBody>
                  <a:tcPr/>
                </a:tc>
                <a:tc>
                  <a:txBody>
                    <a:bodyPr/>
                    <a:lstStyle/>
                    <a:p>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a:t>
                      </a:r>
                      <a:endParaRPr lang="en-US" dirty="0"/>
                    </a:p>
                    <a:p>
                      <a:endParaRPr lang="en-US" dirty="0"/>
                    </a:p>
                  </a:txBody>
                  <a:tcPr/>
                </a:tc>
                <a:extLst>
                  <a:ext uri="{0D108BD9-81ED-4DB2-BD59-A6C34878D82A}">
                    <a16:rowId xmlns:a16="http://schemas.microsoft.com/office/drawing/2014/main" val="2545663768"/>
                  </a:ext>
                </a:extLst>
              </a:tr>
              <a:tr h="4630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Calibri" panose="020F0502020204030204" pitchFamily="34" charset="0"/>
                          <a:cs typeface="Times New Roman" panose="02020603050405020304" pitchFamily="18" charset="0"/>
                        </a:rPr>
                        <a:t>10.WHAT IF THE FOOD APPS </a:t>
                      </a:r>
                      <a:r>
                        <a:rPr lang="en-US" sz="1800" b="1" kern="1200" dirty="0">
                          <a:solidFill>
                            <a:schemeClr val="dk1"/>
                          </a:solidFill>
                          <a:latin typeface="+mn-lt"/>
                          <a:ea typeface="Calibri" panose="020F0502020204030204" pitchFamily="34" charset="0"/>
                          <a:cs typeface="Times New Roman" panose="02020603050405020304" pitchFamily="18" charset="0"/>
                        </a:rPr>
                        <a:t>SHOWS WHAT KIND OF NUTRIENTS TO TAKE &amp; HOW MANY CALORIES IT CONTAIN.</a:t>
                      </a:r>
                      <a:endParaRPr lang="en-US" sz="1800" b="1" kern="1200" dirty="0">
                        <a:solidFill>
                          <a:schemeClr val="dk1"/>
                        </a:solidFill>
                        <a:effectLst/>
                        <a:latin typeface="+mn-lt"/>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b="1" kern="1200" dirty="0">
                        <a:solidFill>
                          <a:schemeClr val="dk1"/>
                        </a:solidFill>
                        <a:latin typeface="+mn-lt"/>
                        <a:ea typeface="Calibri" panose="020F0502020204030204" pitchFamily="34"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a:t>
                      </a:r>
                      <a:endParaRPr lang="en-US" dirty="0"/>
                    </a:p>
                    <a:p>
                      <a:endParaRPr lang="en-US" dirty="0"/>
                    </a:p>
                  </a:txBody>
                  <a:tcPr/>
                </a:tc>
                <a:extLst>
                  <a:ext uri="{0D108BD9-81ED-4DB2-BD59-A6C34878D82A}">
                    <a16:rowId xmlns:a16="http://schemas.microsoft.com/office/drawing/2014/main" val="1945609821"/>
                  </a:ext>
                </a:extLst>
              </a:tr>
              <a:tr h="68462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b="1" kern="1200" dirty="0">
                        <a:solidFill>
                          <a:schemeClr val="dk1"/>
                        </a:solidFill>
                        <a:effectLst/>
                        <a:latin typeface="+mn-lt"/>
                        <a:ea typeface="Calibri" panose="020F0502020204030204" pitchFamily="34" charset="0"/>
                        <a:cs typeface="Times New Roman" panose="02020603050405020304" pitchFamily="18" charset="0"/>
                      </a:endParaRPr>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887939125"/>
                  </a:ext>
                </a:extLst>
              </a:tr>
            </a:tbl>
          </a:graphicData>
        </a:graphic>
      </p:graphicFrame>
    </p:spTree>
    <p:extLst>
      <p:ext uri="{BB962C8B-B14F-4D97-AF65-F5344CB8AC3E}">
        <p14:creationId xmlns:p14="http://schemas.microsoft.com/office/powerpoint/2010/main" val="10679973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2F92E0-2091-AB93-415A-3865BDD20005}"/>
              </a:ext>
            </a:extLst>
          </p:cNvPr>
          <p:cNvSpPr txBox="1"/>
          <p:nvPr/>
        </p:nvSpPr>
        <p:spPr>
          <a:xfrm>
            <a:off x="541175" y="83976"/>
            <a:ext cx="10708433" cy="5878532"/>
          </a:xfrm>
          <a:prstGeom prst="rect">
            <a:avLst/>
          </a:prstGeom>
          <a:noFill/>
        </p:spPr>
        <p:txBody>
          <a:bodyPr wrap="square" rtlCol="0">
            <a:spAutoFit/>
          </a:bodyPr>
          <a:lstStyle/>
          <a:p>
            <a:r>
              <a:rPr lang="en-US" sz="4000" dirty="0">
                <a:latin typeface="Algerian" panose="04020705040A02060702" pitchFamily="82" charset="0"/>
              </a:rPr>
              <a:t>IDEAS</a:t>
            </a:r>
          </a:p>
          <a:p>
            <a:r>
              <a:rPr lang="en-US" sz="1600" dirty="0"/>
              <a:t>It is important for software employees to have good nutrition in order to stay healthy and productive. Here are some solutions that can be implemented to improve the health of software employees through nutrition:</a:t>
            </a:r>
          </a:p>
          <a:p>
            <a:endParaRPr lang="en-US" sz="1600" dirty="0"/>
          </a:p>
          <a:p>
            <a:r>
              <a:rPr lang="en-US" sz="1600" dirty="0"/>
              <a:t>1. Provide Healthy Snacks: It is important to provide healthy snacks in the workplace. By offering healthy snacks such as fruits and vegetables, employees can more easily access nutritious options when they need a quick energy boost.</a:t>
            </a:r>
          </a:p>
          <a:p>
            <a:endParaRPr lang="en-US" sz="1600" dirty="0"/>
          </a:p>
          <a:p>
            <a:r>
              <a:rPr lang="en-US" sz="1600" dirty="0"/>
              <a:t>2. Educate Staff on Nutrition: Educating staff on nutrition can help them make better decisions about their dietary habits. By providing nutritional information, software employees can be more aware of the foods they should be eating to stay healthy and energized.</a:t>
            </a:r>
          </a:p>
          <a:p>
            <a:endParaRPr lang="en-US" sz="1600" dirty="0"/>
          </a:p>
          <a:p>
            <a:r>
              <a:rPr lang="en-US" sz="1600" dirty="0"/>
              <a:t>3. Encourage Healthy Lunch Breaks: Encouraging software employees to take regular lunch breaks can help them stay energized and productive. Allowing employees to use their lunch break to go outside and get some fresh air, or to go to a nearby park or cafe can help give them a break and provide more healthy eating options.</a:t>
            </a:r>
          </a:p>
          <a:p>
            <a:endParaRPr lang="en-US" sz="1600" dirty="0"/>
          </a:p>
          <a:p>
            <a:r>
              <a:rPr lang="en-US" sz="1600" dirty="0"/>
              <a:t>4. Provide Healthy Meals: Offering healthy meals at the workplace is a great way to make sure software employees are getting the nutrition they need. Providing meals such as salads and sandwiches can help ensure employees are getting the vitamins and nutrients they need throughout the day.</a:t>
            </a:r>
          </a:p>
          <a:p>
            <a:endParaRPr lang="en-US" sz="1600" dirty="0"/>
          </a:p>
          <a:p>
            <a:r>
              <a:rPr lang="en-US" sz="1600" dirty="0"/>
              <a:t>By implementing these solutions, software employers can ensure their employees are getting the nutrition they need to stay healthy and productive.</a:t>
            </a:r>
          </a:p>
        </p:txBody>
      </p:sp>
    </p:spTree>
    <p:extLst>
      <p:ext uri="{BB962C8B-B14F-4D97-AF65-F5344CB8AC3E}">
        <p14:creationId xmlns:p14="http://schemas.microsoft.com/office/powerpoint/2010/main" val="34887012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63D38A-F20A-BA6B-E688-93D1957C0F30}"/>
              </a:ext>
            </a:extLst>
          </p:cNvPr>
          <p:cNvSpPr txBox="1"/>
          <p:nvPr/>
        </p:nvSpPr>
        <p:spPr>
          <a:xfrm>
            <a:off x="1156996" y="363894"/>
            <a:ext cx="5458408" cy="584775"/>
          </a:xfrm>
          <a:prstGeom prst="rect">
            <a:avLst/>
          </a:prstGeom>
          <a:noFill/>
        </p:spPr>
        <p:txBody>
          <a:bodyPr wrap="square" rtlCol="0">
            <a:spAutoFit/>
          </a:bodyPr>
          <a:lstStyle/>
          <a:p>
            <a:r>
              <a:rPr lang="en-US" sz="3200" dirty="0">
                <a:solidFill>
                  <a:srgbClr val="FF0000"/>
                </a:solidFill>
              </a:rPr>
              <a:t>BUILD YOUR IDEA</a:t>
            </a:r>
          </a:p>
        </p:txBody>
      </p:sp>
      <p:sp>
        <p:nvSpPr>
          <p:cNvPr id="3" name="TextBox 2">
            <a:extLst>
              <a:ext uri="{FF2B5EF4-FFF2-40B4-BE49-F238E27FC236}">
                <a16:creationId xmlns:a16="http://schemas.microsoft.com/office/drawing/2014/main" id="{CBE5D805-599A-E941-12F8-90F88BE684EF}"/>
              </a:ext>
            </a:extLst>
          </p:cNvPr>
          <p:cNvSpPr txBox="1"/>
          <p:nvPr/>
        </p:nvSpPr>
        <p:spPr>
          <a:xfrm>
            <a:off x="1268964" y="1060337"/>
            <a:ext cx="6363477" cy="5262979"/>
          </a:xfrm>
          <a:prstGeom prst="rect">
            <a:avLst/>
          </a:prstGeom>
          <a:noFill/>
        </p:spPr>
        <p:txBody>
          <a:bodyPr wrap="square" rtlCol="0">
            <a:spAutoFit/>
          </a:bodyPr>
          <a:lstStyle/>
          <a:p>
            <a:r>
              <a:rPr lang="en-US" sz="2400" dirty="0">
                <a:solidFill>
                  <a:srgbClr val="FF0000"/>
                </a:solidFill>
                <a:latin typeface="Arial Narrow" panose="020B0606020202030204" pitchFamily="34" charset="0"/>
              </a:rPr>
              <a:t>NAME </a:t>
            </a:r>
            <a:r>
              <a:rPr lang="en-US" sz="2400" dirty="0">
                <a:latin typeface="Arial Narrow" panose="020B0606020202030204" pitchFamily="34" charset="0"/>
              </a:rPr>
              <a:t>: ADVERTISEMENTS</a:t>
            </a:r>
          </a:p>
          <a:p>
            <a:r>
              <a:rPr lang="en-US" sz="2400" dirty="0">
                <a:solidFill>
                  <a:srgbClr val="FF0000"/>
                </a:solidFill>
                <a:latin typeface="Arial Narrow" panose="020B0606020202030204" pitchFamily="34" charset="0"/>
              </a:rPr>
              <a:t>TITLE</a:t>
            </a:r>
            <a:r>
              <a:rPr lang="en-US" sz="2400" dirty="0">
                <a:latin typeface="Arial Narrow" panose="020B0606020202030204" pitchFamily="34" charset="0"/>
              </a:rPr>
              <a:t> : DISPLAY OF ADVERTISEMENTS ABOUT NUTRITIOUS FOOD</a:t>
            </a:r>
          </a:p>
          <a:p>
            <a:r>
              <a:rPr lang="en-US" sz="2400" dirty="0">
                <a:solidFill>
                  <a:srgbClr val="FF0000"/>
                </a:solidFill>
                <a:latin typeface="Arial Narrow" panose="020B0606020202030204" pitchFamily="34" charset="0"/>
              </a:rPr>
              <a:t>VALUE TO USER </a:t>
            </a:r>
            <a:r>
              <a:rPr lang="en-US" sz="2400" dirty="0">
                <a:latin typeface="Arial Narrow" panose="020B0606020202030204" pitchFamily="34" charset="0"/>
              </a:rPr>
              <a:t>: THEY GET TO KNOW MORE ABOUT HEALTHY FOOD          </a:t>
            </a:r>
          </a:p>
          <a:p>
            <a:r>
              <a:rPr lang="en-US" sz="2400" dirty="0">
                <a:latin typeface="Arial Narrow" panose="020B0606020202030204" pitchFamily="34" charset="0"/>
              </a:rPr>
              <a:t>                                 AND GET INFLUENCED BY IT</a:t>
            </a:r>
          </a:p>
          <a:p>
            <a:r>
              <a:rPr lang="en-US" sz="2400" dirty="0">
                <a:solidFill>
                  <a:srgbClr val="FF0000"/>
                </a:solidFill>
                <a:latin typeface="Arial Narrow" panose="020B0606020202030204" pitchFamily="34" charset="0"/>
              </a:rPr>
              <a:t>VALUE TO ORG </a:t>
            </a:r>
            <a:r>
              <a:rPr lang="en-US" sz="2400" dirty="0">
                <a:latin typeface="Arial Narrow" panose="020B0606020202030204" pitchFamily="34" charset="0"/>
              </a:rPr>
              <a:t>: MAKING PROFITS </a:t>
            </a:r>
          </a:p>
          <a:p>
            <a:r>
              <a:rPr lang="en-US" sz="2400" dirty="0">
                <a:solidFill>
                  <a:srgbClr val="FF0000"/>
                </a:solidFill>
                <a:latin typeface="Arial Narrow" panose="020B0606020202030204" pitchFamily="34" charset="0"/>
              </a:rPr>
              <a:t>SDG IMPACT </a:t>
            </a:r>
            <a:r>
              <a:rPr lang="en-US" sz="2400" dirty="0">
                <a:latin typeface="Arial Narrow" panose="020B0606020202030204" pitchFamily="34" charset="0"/>
              </a:rPr>
              <a:t>: IT HELPS THE 3 SDG GOOD HEALTH AND WELL BEING</a:t>
            </a:r>
          </a:p>
          <a:p>
            <a:r>
              <a:rPr lang="en-US" sz="2400" dirty="0">
                <a:solidFill>
                  <a:srgbClr val="FF0000"/>
                </a:solidFill>
                <a:latin typeface="Arial Narrow" panose="020B0606020202030204" pitchFamily="34" charset="0"/>
              </a:rPr>
              <a:t>ASSUMPTIONS</a:t>
            </a:r>
            <a:r>
              <a:rPr lang="en-US" sz="2400" dirty="0">
                <a:latin typeface="Arial Narrow" panose="020B0606020202030204" pitchFamily="34" charset="0"/>
              </a:rPr>
              <a:t>: </a:t>
            </a:r>
          </a:p>
          <a:p>
            <a:r>
              <a:rPr lang="en-US" sz="2400" dirty="0">
                <a:latin typeface="Arial Narrow" panose="020B0606020202030204" pitchFamily="34" charset="0"/>
              </a:rPr>
              <a:t>1.TIE UP WITH BIG COMPANIES FOR GIVING ADS ABOUT HEALTHY FOODS</a:t>
            </a:r>
          </a:p>
          <a:p>
            <a:r>
              <a:rPr lang="en-US" sz="2400" dirty="0">
                <a:latin typeface="Arial Narrow" panose="020B0606020202030204" pitchFamily="34" charset="0"/>
              </a:rPr>
              <a:t>2.BY PAYING AMOUNT TO THE RESTAURANTS IN THE MALLS TO DISPLAY ADS</a:t>
            </a:r>
          </a:p>
        </p:txBody>
      </p:sp>
      <p:pic>
        <p:nvPicPr>
          <p:cNvPr id="4" name="Picture 3">
            <a:extLst>
              <a:ext uri="{FF2B5EF4-FFF2-40B4-BE49-F238E27FC236}">
                <a16:creationId xmlns:a16="http://schemas.microsoft.com/office/drawing/2014/main" id="{570A5351-9CBC-919B-48CD-676199A5FCFB}"/>
              </a:ext>
            </a:extLst>
          </p:cNvPr>
          <p:cNvPicPr>
            <a:picLocks noChangeAspect="1"/>
          </p:cNvPicPr>
          <p:nvPr/>
        </p:nvPicPr>
        <p:blipFill>
          <a:blip r:embed="rId2"/>
          <a:stretch>
            <a:fillRect/>
          </a:stretch>
        </p:blipFill>
        <p:spPr>
          <a:xfrm>
            <a:off x="7753738" y="1060337"/>
            <a:ext cx="3601751" cy="4898571"/>
          </a:xfrm>
          <a:prstGeom prst="rect">
            <a:avLst/>
          </a:prstGeom>
        </p:spPr>
      </p:pic>
    </p:spTree>
    <p:extLst>
      <p:ext uri="{BB962C8B-B14F-4D97-AF65-F5344CB8AC3E}">
        <p14:creationId xmlns:p14="http://schemas.microsoft.com/office/powerpoint/2010/main" val="11236882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1DE9C8-446B-9984-7D35-F0D8F76946BA}"/>
              </a:ext>
            </a:extLst>
          </p:cNvPr>
          <p:cNvSpPr txBox="1"/>
          <p:nvPr/>
        </p:nvSpPr>
        <p:spPr>
          <a:xfrm>
            <a:off x="1147666" y="681134"/>
            <a:ext cx="9703836" cy="2308324"/>
          </a:xfrm>
          <a:prstGeom prst="rect">
            <a:avLst/>
          </a:prstGeom>
          <a:noFill/>
        </p:spPr>
        <p:txBody>
          <a:bodyPr wrap="square" rtlCol="0">
            <a:spAutoFit/>
          </a:bodyPr>
          <a:lstStyle/>
          <a:p>
            <a:r>
              <a:rPr lang="en-US" sz="3200" dirty="0">
                <a:latin typeface="Algerian" panose="04020705040A02060702" pitchFamily="82" charset="0"/>
              </a:rPr>
              <a:t>VALUE PROPOSITION MAPPING</a:t>
            </a:r>
          </a:p>
          <a:p>
            <a:endParaRPr lang="en-US" sz="3200" dirty="0">
              <a:latin typeface="Algerian" panose="04020705040A02060702" pitchFamily="82" charset="0"/>
            </a:endParaRPr>
          </a:p>
          <a:p>
            <a:r>
              <a:rPr lang="en-US" sz="2000" dirty="0">
                <a:latin typeface="Algerian" panose="04020705040A02060702" pitchFamily="82" charset="0"/>
              </a:rPr>
              <a:t>STAKEHOLDER GROUP : SOFTWARE EMPLOYES</a:t>
            </a:r>
          </a:p>
          <a:p>
            <a:endParaRPr lang="en-US" sz="2000" dirty="0">
              <a:latin typeface="Algerian" panose="04020705040A02060702" pitchFamily="82" charset="0"/>
            </a:endParaRPr>
          </a:p>
          <a:p>
            <a:endParaRPr lang="en-US" sz="2000" dirty="0">
              <a:latin typeface="Algerian" panose="04020705040A02060702" pitchFamily="82" charset="0"/>
            </a:endParaRPr>
          </a:p>
          <a:p>
            <a:r>
              <a:rPr lang="en-US" sz="2000" dirty="0">
                <a:latin typeface="Algerian" panose="04020705040A02060702" pitchFamily="82" charset="0"/>
              </a:rPr>
              <a:t>                                        </a:t>
            </a:r>
          </a:p>
        </p:txBody>
      </p:sp>
      <p:graphicFrame>
        <p:nvGraphicFramePr>
          <p:cNvPr id="3" name="Table 4">
            <a:extLst>
              <a:ext uri="{FF2B5EF4-FFF2-40B4-BE49-F238E27FC236}">
                <a16:creationId xmlns:a16="http://schemas.microsoft.com/office/drawing/2014/main" id="{9B6997DE-3718-5F90-C6C6-D7CAC10AD155}"/>
              </a:ext>
            </a:extLst>
          </p:cNvPr>
          <p:cNvGraphicFramePr>
            <a:graphicFrameLocks noGrp="1"/>
          </p:cNvGraphicFramePr>
          <p:nvPr>
            <p:extLst>
              <p:ext uri="{D42A27DB-BD31-4B8C-83A1-F6EECF244321}">
                <p14:modId xmlns:p14="http://schemas.microsoft.com/office/powerpoint/2010/main" val="3795367096"/>
              </p:ext>
            </p:extLst>
          </p:nvPr>
        </p:nvGraphicFramePr>
        <p:xfrm>
          <a:off x="2125306" y="2433198"/>
          <a:ext cx="8127999" cy="3296920"/>
        </p:xfrm>
        <a:graphic>
          <a:graphicData uri="http://schemas.openxmlformats.org/drawingml/2006/table">
            <a:tbl>
              <a:tblPr firstRow="1" bandRow="1">
                <a:tableStyleId>{5C22544A-7EE6-4342-B048-85BDC9FD1C3A}</a:tableStyleId>
              </a:tblPr>
              <a:tblGrid>
                <a:gridCol w="1056433">
                  <a:extLst>
                    <a:ext uri="{9D8B030D-6E8A-4147-A177-3AD203B41FA5}">
                      <a16:colId xmlns:a16="http://schemas.microsoft.com/office/drawing/2014/main" val="1660777054"/>
                    </a:ext>
                  </a:extLst>
                </a:gridCol>
                <a:gridCol w="3191069">
                  <a:extLst>
                    <a:ext uri="{9D8B030D-6E8A-4147-A177-3AD203B41FA5}">
                      <a16:colId xmlns:a16="http://schemas.microsoft.com/office/drawing/2014/main" val="462005831"/>
                    </a:ext>
                  </a:extLst>
                </a:gridCol>
                <a:gridCol w="3880497">
                  <a:extLst>
                    <a:ext uri="{9D8B030D-6E8A-4147-A177-3AD203B41FA5}">
                      <a16:colId xmlns:a16="http://schemas.microsoft.com/office/drawing/2014/main" val="856815617"/>
                    </a:ext>
                  </a:extLst>
                </a:gridCol>
              </a:tblGrid>
              <a:tr h="370840">
                <a:tc>
                  <a:txBody>
                    <a:bodyPr/>
                    <a:lstStyle/>
                    <a:p>
                      <a:endParaRPr lang="en-US"/>
                    </a:p>
                  </a:txBody>
                  <a:tcPr/>
                </a:tc>
                <a:tc>
                  <a:txBody>
                    <a:bodyPr/>
                    <a:lstStyle/>
                    <a:p>
                      <a:r>
                        <a:rPr lang="en-US" dirty="0"/>
                        <a:t>STAKEHOLDER </a:t>
                      </a:r>
                    </a:p>
                  </a:txBody>
                  <a:tcPr/>
                </a:tc>
                <a:tc>
                  <a:txBody>
                    <a:bodyPr/>
                    <a:lstStyle/>
                    <a:p>
                      <a:r>
                        <a:rPr lang="en-US" dirty="0"/>
                        <a:t>SOLUTION</a:t>
                      </a:r>
                    </a:p>
                  </a:txBody>
                  <a:tcPr/>
                </a:tc>
                <a:extLst>
                  <a:ext uri="{0D108BD9-81ED-4DB2-BD59-A6C34878D82A}">
                    <a16:rowId xmlns:a16="http://schemas.microsoft.com/office/drawing/2014/main" val="3659434669"/>
                  </a:ext>
                </a:extLst>
              </a:tr>
              <a:tr h="370840">
                <a:tc>
                  <a:txBody>
                    <a:bodyPr/>
                    <a:lstStyle/>
                    <a:p>
                      <a:r>
                        <a:rPr lang="en-US" dirty="0"/>
                        <a:t>NEEDS</a:t>
                      </a:r>
                    </a:p>
                  </a:txBody>
                  <a:tcPr/>
                </a:tc>
                <a:tc>
                  <a:txBody>
                    <a:bodyPr/>
                    <a:lstStyle/>
                    <a:p>
                      <a:r>
                        <a:rPr lang="en-US" dirty="0"/>
                        <a:t>THEY NEED TO GET PROPER NUTRITIOUS FOOD&amp;SLEEP</a:t>
                      </a:r>
                    </a:p>
                  </a:txBody>
                  <a:tcPr/>
                </a:tc>
                <a:tc>
                  <a:txBody>
                    <a:bodyPr/>
                    <a:lstStyle/>
                    <a:p>
                      <a:r>
                        <a:rPr lang="en-US" dirty="0"/>
                        <a:t>MAKE THEM COOK THEIR OWN FOOD OR HAVING DRY FRUITS DAILY</a:t>
                      </a:r>
                    </a:p>
                    <a:p>
                      <a:r>
                        <a:rPr lang="en-US" dirty="0"/>
                        <a:t>HAVING A NUTRITIONS CAFETERIA </a:t>
                      </a:r>
                    </a:p>
                    <a:p>
                      <a:r>
                        <a:rPr lang="en-US" dirty="0"/>
                        <a:t>(ONLY WITH ORGANIC ITEMS THE FOOD IS PREPARED)</a:t>
                      </a:r>
                    </a:p>
                  </a:txBody>
                  <a:tcPr/>
                </a:tc>
                <a:extLst>
                  <a:ext uri="{0D108BD9-81ED-4DB2-BD59-A6C34878D82A}">
                    <a16:rowId xmlns:a16="http://schemas.microsoft.com/office/drawing/2014/main" val="348248865"/>
                  </a:ext>
                </a:extLst>
              </a:tr>
              <a:tr h="370840">
                <a:tc>
                  <a:txBody>
                    <a:bodyPr/>
                    <a:lstStyle/>
                    <a:p>
                      <a:r>
                        <a:rPr lang="en-US" dirty="0"/>
                        <a:t>WANTS</a:t>
                      </a:r>
                    </a:p>
                  </a:txBody>
                  <a:tcPr/>
                </a:tc>
                <a:tc>
                  <a:txBody>
                    <a:bodyPr/>
                    <a:lstStyle/>
                    <a:p>
                      <a:r>
                        <a:rPr lang="en-US" dirty="0"/>
                        <a:t>THEY WANT FREE TIME OR REDUCE WORKING HOURS</a:t>
                      </a:r>
                    </a:p>
                  </a:txBody>
                  <a:tcPr/>
                </a:tc>
                <a:tc>
                  <a:txBody>
                    <a:bodyPr/>
                    <a:lstStyle/>
                    <a:p>
                      <a:r>
                        <a:rPr lang="en-US" dirty="0"/>
                        <a:t>MAKING TIME TABLE IN SUCH A WAY THEY CAN HAVE FREE TIME AND LIMITED WORKING HOURS </a:t>
                      </a:r>
                    </a:p>
                  </a:txBody>
                  <a:tcPr/>
                </a:tc>
                <a:extLst>
                  <a:ext uri="{0D108BD9-81ED-4DB2-BD59-A6C34878D82A}">
                    <a16:rowId xmlns:a16="http://schemas.microsoft.com/office/drawing/2014/main" val="3447790635"/>
                  </a:ext>
                </a:extLst>
              </a:tr>
            </a:tbl>
          </a:graphicData>
        </a:graphic>
      </p:graphicFrame>
    </p:spTree>
    <p:extLst>
      <p:ext uri="{BB962C8B-B14F-4D97-AF65-F5344CB8AC3E}">
        <p14:creationId xmlns:p14="http://schemas.microsoft.com/office/powerpoint/2010/main" val="25503973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608FC1C-A4A8-67C4-2D99-77A553985758}"/>
              </a:ext>
            </a:extLst>
          </p:cNvPr>
          <p:cNvSpPr/>
          <p:nvPr/>
        </p:nvSpPr>
        <p:spPr>
          <a:xfrm>
            <a:off x="3024838" y="2743400"/>
            <a:ext cx="6142324" cy="1200329"/>
          </a:xfrm>
          <a:prstGeom prst="rect">
            <a:avLst/>
          </a:prstGeom>
        </p:spPr>
        <p:style>
          <a:lnRef idx="1">
            <a:schemeClr val="accent2"/>
          </a:lnRef>
          <a:fillRef idx="3">
            <a:schemeClr val="accent2"/>
          </a:fillRef>
          <a:effectRef idx="2">
            <a:schemeClr val="accent2"/>
          </a:effectRef>
          <a:fontRef idx="minor">
            <a:schemeClr val="lt1"/>
          </a:fontRef>
        </p:style>
        <p:txBody>
          <a:bodyPr wrap="none" lIns="91440" tIns="45720" rIns="91440" bIns="45720">
            <a:spAutoFit/>
          </a:bodyPr>
          <a:lstStyle/>
          <a:p>
            <a:pPr algn="ctr"/>
            <a:r>
              <a:rPr lang="en-US" sz="7200" b="1" cap="none" spc="50" dirty="0">
                <a:ln w="9525" cmpd="sng">
                  <a:solidFill>
                    <a:schemeClr val="accent1"/>
                  </a:solidFill>
                  <a:prstDash val="solid"/>
                </a:ln>
                <a:solidFill>
                  <a:srgbClr val="70AD47">
                    <a:tint val="1000"/>
                  </a:srgbClr>
                </a:solidFill>
                <a:effectLst>
                  <a:glow rad="38100">
                    <a:schemeClr val="accent1">
                      <a:alpha val="40000"/>
                    </a:schemeClr>
                  </a:glow>
                </a:effectLst>
              </a:rPr>
              <a:t>PROTOTYPE</a:t>
            </a: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41959118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9CF8D5-7C12-2CDB-23F0-A04A72CCF795}"/>
              </a:ext>
            </a:extLst>
          </p:cNvPr>
          <p:cNvSpPr txBox="1"/>
          <p:nvPr/>
        </p:nvSpPr>
        <p:spPr>
          <a:xfrm>
            <a:off x="354563" y="1250302"/>
            <a:ext cx="10646229" cy="1569660"/>
          </a:xfrm>
          <a:prstGeom prst="rect">
            <a:avLst/>
          </a:prstGeom>
          <a:noFill/>
        </p:spPr>
        <p:txBody>
          <a:bodyPr wrap="square" rtlCol="0">
            <a:spAutoFit/>
          </a:bodyPr>
          <a:lstStyle/>
          <a:p>
            <a:r>
              <a:rPr lang="en-US" sz="3200" dirty="0">
                <a:latin typeface="Bahnschrift Condensed" panose="020B0502040204020203" pitchFamily="34" charset="0"/>
              </a:rPr>
              <a:t>TO CREATE A HEALTH AND FITNESS APP WITH SOME SPEACIAL FEATURES WHICH CAN USEFULL FULL AND MOTIVATES EMPLOYEES HEALTH AND TO MAINTAIN GOOD DIET.</a:t>
            </a:r>
          </a:p>
        </p:txBody>
      </p:sp>
      <p:sp>
        <p:nvSpPr>
          <p:cNvPr id="5" name="Title 4">
            <a:extLst>
              <a:ext uri="{FF2B5EF4-FFF2-40B4-BE49-F238E27FC236}">
                <a16:creationId xmlns:a16="http://schemas.microsoft.com/office/drawing/2014/main" id="{5DD2B6AC-7860-13D9-C042-08EF52129379}"/>
              </a:ext>
            </a:extLst>
          </p:cNvPr>
          <p:cNvSpPr>
            <a:spLocks noGrp="1"/>
          </p:cNvSpPr>
          <p:nvPr>
            <p:ph type="title"/>
          </p:nvPr>
        </p:nvSpPr>
        <p:spPr>
          <a:xfrm>
            <a:off x="354563" y="158060"/>
            <a:ext cx="10058400" cy="964158"/>
          </a:xfrm>
        </p:spPr>
        <p:txBody>
          <a:bodyPr/>
          <a:lstStyle/>
          <a:p>
            <a:r>
              <a:rPr lang="en-US" dirty="0"/>
              <a:t>SOLUTION :-</a:t>
            </a:r>
          </a:p>
        </p:txBody>
      </p:sp>
      <p:sp>
        <p:nvSpPr>
          <p:cNvPr id="7" name="TextBox 6">
            <a:extLst>
              <a:ext uri="{FF2B5EF4-FFF2-40B4-BE49-F238E27FC236}">
                <a16:creationId xmlns:a16="http://schemas.microsoft.com/office/drawing/2014/main" id="{7DA89C95-1F51-3FA3-BD2C-9C0262BB0D41}"/>
              </a:ext>
            </a:extLst>
          </p:cNvPr>
          <p:cNvSpPr txBox="1"/>
          <p:nvPr/>
        </p:nvSpPr>
        <p:spPr>
          <a:xfrm>
            <a:off x="354563" y="2703016"/>
            <a:ext cx="11299371" cy="4154984"/>
          </a:xfrm>
          <a:prstGeom prst="rect">
            <a:avLst/>
          </a:prstGeom>
          <a:noFill/>
        </p:spPr>
        <p:txBody>
          <a:bodyPr wrap="square" numCol="2" rtlCol="0">
            <a:spAutoFit/>
          </a:bodyPr>
          <a:lstStyle/>
          <a:p>
            <a:pPr marL="457200" indent="-457200">
              <a:buFont typeface="Wingdings" panose="05000000000000000000" pitchFamily="2" charset="2"/>
              <a:buChar char="Ø"/>
            </a:pPr>
            <a:r>
              <a:rPr lang="en-US" sz="2400" dirty="0">
                <a:latin typeface="Bahnschrift Condensed" panose="020B0502040204020203" pitchFamily="34" charset="0"/>
              </a:rPr>
              <a:t>CALORIE TRACKER</a:t>
            </a:r>
          </a:p>
          <a:p>
            <a:pPr marL="457200" indent="-457200">
              <a:buFont typeface="Wingdings" panose="05000000000000000000" pitchFamily="2" charset="2"/>
              <a:buChar char="Ø"/>
            </a:pPr>
            <a:r>
              <a:rPr lang="en-US" sz="2400" dirty="0">
                <a:latin typeface="Bahnschrift Condensed" panose="020B0502040204020203" pitchFamily="34" charset="0"/>
              </a:rPr>
              <a:t>STEP COUNTER</a:t>
            </a:r>
          </a:p>
          <a:p>
            <a:pPr marL="457200" indent="-457200">
              <a:buFont typeface="Wingdings" panose="05000000000000000000" pitchFamily="2" charset="2"/>
              <a:buChar char="Ø"/>
            </a:pPr>
            <a:r>
              <a:rPr lang="en-US" sz="2400" dirty="0">
                <a:latin typeface="Bahnschrift Condensed" panose="020B0502040204020203" pitchFamily="34" charset="0"/>
              </a:rPr>
              <a:t>TIME TABLE(SCHEDULE DESIGNING)</a:t>
            </a:r>
          </a:p>
          <a:p>
            <a:pPr marL="457200" indent="-457200">
              <a:buFont typeface="Wingdings" panose="05000000000000000000" pitchFamily="2" charset="2"/>
              <a:buChar char="Ø"/>
            </a:pPr>
            <a:r>
              <a:rPr lang="en-US" sz="2400" dirty="0">
                <a:latin typeface="Bahnschrift Condensed" panose="020B0502040204020203" pitchFamily="34" charset="0"/>
              </a:rPr>
              <a:t>WORKOUT MANUAL</a:t>
            </a:r>
          </a:p>
          <a:p>
            <a:pPr marL="457200" indent="-457200">
              <a:buFont typeface="Wingdings" panose="05000000000000000000" pitchFamily="2" charset="2"/>
              <a:buChar char="Ø"/>
            </a:pPr>
            <a:r>
              <a:rPr lang="en-US" sz="2400" dirty="0">
                <a:latin typeface="Bahnschrift Condensed" panose="020B0502040204020203" pitchFamily="34" charset="0"/>
              </a:rPr>
              <a:t>DIET MENU</a:t>
            </a:r>
          </a:p>
          <a:p>
            <a:pPr marL="457200" indent="-457200">
              <a:buFont typeface="Wingdings" panose="05000000000000000000" pitchFamily="2" charset="2"/>
              <a:buChar char="Ø"/>
            </a:pPr>
            <a:r>
              <a:rPr lang="en-US" sz="2400" dirty="0">
                <a:latin typeface="Bahnschrift Condensed" panose="020B0502040204020203" pitchFamily="34" charset="0"/>
              </a:rPr>
              <a:t>REMINDERS</a:t>
            </a:r>
          </a:p>
          <a:p>
            <a:pPr marL="457200" indent="-457200">
              <a:buFont typeface="Wingdings" panose="05000000000000000000" pitchFamily="2" charset="2"/>
              <a:buChar char="Ø"/>
            </a:pPr>
            <a:r>
              <a:rPr lang="en-US" sz="2400" dirty="0">
                <a:latin typeface="Bahnschrift Condensed" panose="020B0502040204020203" pitchFamily="34" charset="0"/>
              </a:rPr>
              <a:t>HEART BEAT </a:t>
            </a:r>
          </a:p>
          <a:p>
            <a:pPr marL="457200" indent="-457200">
              <a:buFont typeface="Wingdings" panose="05000000000000000000" pitchFamily="2" charset="2"/>
              <a:buChar char="Ø"/>
            </a:pPr>
            <a:r>
              <a:rPr lang="en-US" sz="2400" dirty="0">
                <a:latin typeface="Bahnschrift Condensed" panose="020B0502040204020203" pitchFamily="34" charset="0"/>
              </a:rPr>
              <a:t>YOU CAN DIRECTLY CONNECT WITH DOCTERS</a:t>
            </a:r>
          </a:p>
          <a:p>
            <a:pPr marL="457200" indent="-457200">
              <a:buFont typeface="Wingdings" panose="05000000000000000000" pitchFamily="2" charset="2"/>
              <a:buChar char="Ø"/>
            </a:pPr>
            <a:r>
              <a:rPr lang="en-US" sz="2400" dirty="0">
                <a:latin typeface="Bahnschrift Condensed" panose="020B0502040204020203" pitchFamily="34" charset="0"/>
              </a:rPr>
              <a:t>NEAR BY GYMS AND FITNESS CENTRES</a:t>
            </a:r>
          </a:p>
          <a:p>
            <a:pPr marL="457200" indent="-457200">
              <a:buFont typeface="Wingdings" panose="05000000000000000000" pitchFamily="2" charset="2"/>
              <a:buChar char="Ø"/>
            </a:pPr>
            <a:r>
              <a:rPr lang="en-US" sz="2400" dirty="0">
                <a:latin typeface="Bahnschrift Condensed" panose="020B0502040204020203" pitchFamily="34" charset="0"/>
              </a:rPr>
              <a:t>SEND REPORT TO FAMILY</a:t>
            </a:r>
          </a:p>
          <a:p>
            <a:pPr marL="457200" indent="-457200">
              <a:buFont typeface="Wingdings" panose="05000000000000000000" pitchFamily="2" charset="2"/>
              <a:buChar char="Ø"/>
            </a:pPr>
            <a:endParaRPr lang="en-US" sz="2400" dirty="0">
              <a:latin typeface="Bahnschrift Condensed" panose="020B0502040204020203" pitchFamily="34" charset="0"/>
            </a:endParaRPr>
          </a:p>
          <a:p>
            <a:pPr marL="457200" indent="-457200">
              <a:buFont typeface="Wingdings" panose="05000000000000000000" pitchFamily="2" charset="2"/>
              <a:buChar char="Ø"/>
            </a:pPr>
            <a:r>
              <a:rPr lang="en-US" sz="2400" dirty="0">
                <a:latin typeface="Bahnschrift Condensed" panose="020B0502040204020203" pitchFamily="34" charset="0"/>
              </a:rPr>
              <a:t>WE CAN MAKE FRIENDS AND ASK THEM HOW THEY MANAGE DAILY SCHEDULE,WE CAN CHAT WITH THEM</a:t>
            </a:r>
          </a:p>
          <a:p>
            <a:pPr marL="457200" indent="-457200">
              <a:buFont typeface="Wingdings" panose="05000000000000000000" pitchFamily="2" charset="2"/>
              <a:buChar char="Ø"/>
            </a:pPr>
            <a:r>
              <a:rPr lang="en-US" sz="2400" dirty="0">
                <a:latin typeface="Bahnschrift Condensed" panose="020B0502040204020203" pitchFamily="34" charset="0"/>
              </a:rPr>
              <a:t>IT DIRECTLY CONNECTS TO LINKEDLN PROFILE </a:t>
            </a:r>
          </a:p>
          <a:p>
            <a:pPr marL="457200" indent="-457200">
              <a:buFont typeface="Wingdings" panose="05000000000000000000" pitchFamily="2" charset="2"/>
              <a:buChar char="Ø"/>
            </a:pPr>
            <a:r>
              <a:rPr lang="en-US" sz="2400" dirty="0">
                <a:latin typeface="Bahnschrift Condensed" panose="020B0502040204020203" pitchFamily="34" charset="0"/>
              </a:rPr>
              <a:t>FOR CONSISTENT PERFORMERS IT AWARDS SOME POINTS WHICH CAN REDEEM AS GIFT CARDS,COUPONS, AND LEAVES</a:t>
            </a:r>
          </a:p>
          <a:p>
            <a:pPr marL="457200" indent="-457200">
              <a:buFont typeface="Wingdings" panose="05000000000000000000" pitchFamily="2" charset="2"/>
              <a:buChar char="Ø"/>
            </a:pPr>
            <a:r>
              <a:rPr lang="en-US" sz="2400" dirty="0">
                <a:latin typeface="Bahnschrift Condensed" panose="020B0502040204020203" pitchFamily="34" charset="0"/>
              </a:rPr>
              <a:t>IN APP IT SHOWS ADS ABOUT HEALTHY FOOD,SNACKS ,DRY FRUITS ,ETC..</a:t>
            </a:r>
          </a:p>
          <a:p>
            <a:pPr marL="457200" indent="-457200">
              <a:buFont typeface="Wingdings" panose="05000000000000000000" pitchFamily="2" charset="2"/>
              <a:buChar char="Ø"/>
            </a:pPr>
            <a:endParaRPr lang="en-US" sz="2400" dirty="0">
              <a:latin typeface="Bahnschrift Condensed" panose="020B0502040204020203" pitchFamily="34" charset="0"/>
            </a:endParaRPr>
          </a:p>
          <a:p>
            <a:pPr marL="457200" indent="-457200">
              <a:buFont typeface="Wingdings" panose="05000000000000000000" pitchFamily="2" charset="2"/>
              <a:buChar char="Ø"/>
            </a:pPr>
            <a:endParaRPr lang="en-US" sz="2800" dirty="0">
              <a:latin typeface="Bahnschrift Condensed" panose="020B0502040204020203" pitchFamily="34" charset="0"/>
            </a:endParaRPr>
          </a:p>
        </p:txBody>
      </p:sp>
    </p:spTree>
    <p:extLst>
      <p:ext uri="{BB962C8B-B14F-4D97-AF65-F5344CB8AC3E}">
        <p14:creationId xmlns:p14="http://schemas.microsoft.com/office/powerpoint/2010/main" val="994223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C98FDB-E47E-382D-B139-7F5BB4B030A8}"/>
              </a:ext>
            </a:extLst>
          </p:cNvPr>
          <p:cNvSpPr txBox="1"/>
          <p:nvPr/>
        </p:nvSpPr>
        <p:spPr>
          <a:xfrm>
            <a:off x="373224" y="522514"/>
            <a:ext cx="11445552" cy="5693866"/>
          </a:xfrm>
          <a:prstGeom prst="rect">
            <a:avLst/>
          </a:prstGeom>
          <a:noFill/>
        </p:spPr>
        <p:txBody>
          <a:bodyPr wrap="square" rtlCol="0">
            <a:spAutoFit/>
          </a:bodyPr>
          <a:lstStyle/>
          <a:p>
            <a:endParaRPr lang="en-US" sz="2800" dirty="0">
              <a:latin typeface="+mj-lt"/>
            </a:endParaRPr>
          </a:p>
          <a:p>
            <a:pPr marL="457200" indent="-457200">
              <a:buFont typeface="Arial" panose="020B0604020202020204" pitchFamily="34" charset="0"/>
              <a:buChar char="•"/>
            </a:pPr>
            <a:r>
              <a:rPr lang="en-US" sz="2800" dirty="0">
                <a:latin typeface="+mj-lt"/>
              </a:rPr>
              <a:t>IT REQUIRES COMPANY ID AND PASSWORD TO LOGIN</a:t>
            </a:r>
          </a:p>
          <a:p>
            <a:pPr marL="457200" indent="-457200">
              <a:buFont typeface="Arial" panose="020B0604020202020204" pitchFamily="34" charset="0"/>
              <a:buChar char="•"/>
            </a:pPr>
            <a:r>
              <a:rPr lang="en-US" sz="2800" dirty="0">
                <a:latin typeface="+mj-lt"/>
              </a:rPr>
              <a:t>ONLY EMPLOYEE OF THAT COMPANY CAN LOGIN</a:t>
            </a:r>
          </a:p>
          <a:p>
            <a:pPr marL="457200" indent="-457200">
              <a:buFont typeface="Arial" panose="020B0604020202020204" pitchFamily="34" charset="0"/>
              <a:buChar char="•"/>
            </a:pPr>
            <a:r>
              <a:rPr lang="en-US" sz="2800" dirty="0">
                <a:latin typeface="+mj-lt"/>
              </a:rPr>
              <a:t>SMART BAND </a:t>
            </a:r>
          </a:p>
          <a:p>
            <a:pPr marL="457200" indent="-457200">
              <a:buFont typeface="Arial" panose="020B0604020202020204" pitchFamily="34" charset="0"/>
              <a:buChar char="•"/>
            </a:pPr>
            <a:r>
              <a:rPr lang="en-US" sz="2800" dirty="0">
                <a:latin typeface="+mj-lt"/>
              </a:rPr>
              <a:t>IT DIRECTLY CONNCETS TO COMPANY SERVER</a:t>
            </a:r>
          </a:p>
          <a:p>
            <a:pPr marL="457200" indent="-457200">
              <a:buFont typeface="Arial" panose="020B0604020202020204" pitchFamily="34" charset="0"/>
              <a:buChar char="•"/>
            </a:pPr>
            <a:r>
              <a:rPr lang="en-US" sz="2800" dirty="0">
                <a:latin typeface="+mj-lt"/>
              </a:rPr>
              <a:t>WE HAVE TO TAKE PARTNERSHIP WITH COMPANY,ORGANIC FOOD SOURCE ,DELIVERY SEVICE,ETC..</a:t>
            </a:r>
          </a:p>
          <a:p>
            <a:pPr marL="457200" indent="-457200">
              <a:buFont typeface="Arial" panose="020B0604020202020204" pitchFamily="34" charset="0"/>
              <a:buChar char="•"/>
            </a:pPr>
            <a:r>
              <a:rPr lang="en-US" sz="2800" dirty="0">
                <a:latin typeface="+mj-lt"/>
              </a:rPr>
              <a:t>WE HAVE TO ADVERTISE AND MARKETING FOR THIS APP TO SPREAD THIS</a:t>
            </a:r>
          </a:p>
          <a:p>
            <a:pPr marL="457200" indent="-457200">
              <a:buFont typeface="Arial" panose="020B0604020202020204" pitchFamily="34" charset="0"/>
              <a:buChar char="•"/>
            </a:pPr>
            <a:r>
              <a:rPr lang="en-US" sz="2800" dirty="0">
                <a:latin typeface="+mj-lt"/>
              </a:rPr>
              <a:t>AS MANY EMPLOYEES USE MOBILES IT IS EASY TO </a:t>
            </a:r>
            <a:r>
              <a:rPr lang="en-US" sz="2800" dirty="0" err="1">
                <a:latin typeface="+mj-lt"/>
              </a:rPr>
              <a:t>TO</a:t>
            </a:r>
            <a:r>
              <a:rPr lang="en-US" sz="2800" dirty="0">
                <a:latin typeface="+mj-lt"/>
              </a:rPr>
              <a:t> IMPIMENT THIS</a:t>
            </a:r>
          </a:p>
          <a:p>
            <a:pPr marL="457200" indent="-457200">
              <a:buFont typeface="Arial" panose="020B0604020202020204" pitchFamily="34" charset="0"/>
              <a:buChar char="•"/>
            </a:pPr>
            <a:endParaRPr lang="en-US" sz="2800" dirty="0">
              <a:latin typeface="+mj-lt"/>
            </a:endParaRPr>
          </a:p>
          <a:p>
            <a:pPr marL="457200" indent="-457200">
              <a:buFont typeface="Arial" panose="020B0604020202020204" pitchFamily="34" charset="0"/>
              <a:buChar char="•"/>
            </a:pPr>
            <a:endParaRPr lang="en-US" sz="2800" dirty="0">
              <a:latin typeface="+mj-lt"/>
            </a:endParaRPr>
          </a:p>
          <a:p>
            <a:r>
              <a:rPr lang="en-US" sz="2800" dirty="0">
                <a:latin typeface="Bodoni MT Black" panose="02070A03080606020203" pitchFamily="18" charset="0"/>
              </a:rPr>
              <a:t>BY HEALTHY COMPITISION IN EMPLOYEES THEY PUT SOME INTREST TO MAINTAIN GOOD HEALTH..</a:t>
            </a:r>
          </a:p>
        </p:txBody>
      </p:sp>
    </p:spTree>
    <p:extLst>
      <p:ext uri="{BB962C8B-B14F-4D97-AF65-F5344CB8AC3E}">
        <p14:creationId xmlns:p14="http://schemas.microsoft.com/office/powerpoint/2010/main" val="13239126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609314A-8303-B579-47A0-A173C7C29E89}"/>
              </a:ext>
            </a:extLst>
          </p:cNvPr>
          <p:cNvSpPr/>
          <p:nvPr/>
        </p:nvSpPr>
        <p:spPr>
          <a:xfrm>
            <a:off x="597160" y="692798"/>
            <a:ext cx="3704253" cy="5472404"/>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DEC66EBB-B002-0208-F8B9-55493D480257}"/>
              </a:ext>
            </a:extLst>
          </p:cNvPr>
          <p:cNvSpPr/>
          <p:nvPr/>
        </p:nvSpPr>
        <p:spPr>
          <a:xfrm>
            <a:off x="1054359" y="2747865"/>
            <a:ext cx="2789853" cy="4385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LOGIN ID</a:t>
            </a:r>
            <a:r>
              <a:rPr lang="en-US" sz="2000" dirty="0"/>
              <a:t>:</a:t>
            </a:r>
            <a:endParaRPr lang="en-US" dirty="0"/>
          </a:p>
        </p:txBody>
      </p:sp>
      <p:sp>
        <p:nvSpPr>
          <p:cNvPr id="4" name="Rectangle: Rounded Corners 3">
            <a:extLst>
              <a:ext uri="{FF2B5EF4-FFF2-40B4-BE49-F238E27FC236}">
                <a16:creationId xmlns:a16="http://schemas.microsoft.com/office/drawing/2014/main" id="{11D3D175-236D-0B20-327F-925DBCC6F110}"/>
              </a:ext>
            </a:extLst>
          </p:cNvPr>
          <p:cNvSpPr/>
          <p:nvPr/>
        </p:nvSpPr>
        <p:spPr>
          <a:xfrm>
            <a:off x="1054359" y="3293706"/>
            <a:ext cx="2789853" cy="4385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PASSWORD:</a:t>
            </a:r>
          </a:p>
        </p:txBody>
      </p:sp>
      <p:sp>
        <p:nvSpPr>
          <p:cNvPr id="5" name="Rectangle 4">
            <a:extLst>
              <a:ext uri="{FF2B5EF4-FFF2-40B4-BE49-F238E27FC236}">
                <a16:creationId xmlns:a16="http://schemas.microsoft.com/office/drawing/2014/main" id="{A89262A0-A5F2-4586-740A-4177722EAD41}"/>
              </a:ext>
            </a:extLst>
          </p:cNvPr>
          <p:cNvSpPr/>
          <p:nvPr/>
        </p:nvSpPr>
        <p:spPr>
          <a:xfrm>
            <a:off x="1604865" y="3839547"/>
            <a:ext cx="1567543" cy="31724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100" dirty="0"/>
              <a:t>FORGET PASSWORD</a:t>
            </a:r>
          </a:p>
        </p:txBody>
      </p:sp>
      <p:pic>
        <p:nvPicPr>
          <p:cNvPr id="7" name="Picture 6">
            <a:extLst>
              <a:ext uri="{FF2B5EF4-FFF2-40B4-BE49-F238E27FC236}">
                <a16:creationId xmlns:a16="http://schemas.microsoft.com/office/drawing/2014/main" id="{B6CA91A1-8FA7-9543-159B-BB2CF38A6F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8077" y="1144620"/>
            <a:ext cx="2162416" cy="1418728"/>
          </a:xfrm>
          <a:prstGeom prst="rect">
            <a:avLst/>
          </a:prstGeom>
        </p:spPr>
      </p:pic>
      <p:pic>
        <p:nvPicPr>
          <p:cNvPr id="8" name="Picture 7">
            <a:extLst>
              <a:ext uri="{FF2B5EF4-FFF2-40B4-BE49-F238E27FC236}">
                <a16:creationId xmlns:a16="http://schemas.microsoft.com/office/drawing/2014/main" id="{7A3C5056-30EE-DC9C-5424-BCF62C5E79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9162" y="1514352"/>
            <a:ext cx="5898479" cy="3997246"/>
          </a:xfrm>
          <a:prstGeom prst="rect">
            <a:avLst/>
          </a:prstGeom>
        </p:spPr>
      </p:pic>
      <p:sp>
        <p:nvSpPr>
          <p:cNvPr id="9" name="TextBox 8">
            <a:extLst>
              <a:ext uri="{FF2B5EF4-FFF2-40B4-BE49-F238E27FC236}">
                <a16:creationId xmlns:a16="http://schemas.microsoft.com/office/drawing/2014/main" id="{90F0E948-FD6C-58C5-5581-FCB294645148}"/>
              </a:ext>
            </a:extLst>
          </p:cNvPr>
          <p:cNvSpPr txBox="1"/>
          <p:nvPr/>
        </p:nvSpPr>
        <p:spPr>
          <a:xfrm>
            <a:off x="5193442" y="289248"/>
            <a:ext cx="6479153" cy="830997"/>
          </a:xfrm>
          <a:prstGeom prst="rect">
            <a:avLst/>
          </a:prstGeom>
          <a:noFill/>
        </p:spPr>
        <p:txBody>
          <a:bodyPr wrap="square" rtlCol="0">
            <a:spAutoFit/>
          </a:bodyPr>
          <a:lstStyle/>
          <a:p>
            <a:r>
              <a:rPr lang="en-US" sz="2400" dirty="0">
                <a:latin typeface="Algerian" panose="04020705040A02060702" pitchFamily="82" charset="0"/>
              </a:rPr>
              <a:t>APP NAME : </a:t>
            </a:r>
            <a:r>
              <a:rPr lang="en-US" sz="2400" dirty="0">
                <a:latin typeface="Arial Rounded MT Bold" panose="020F0704030504030204" pitchFamily="34" charset="0"/>
              </a:rPr>
              <a:t>VITALITY</a:t>
            </a:r>
          </a:p>
          <a:p>
            <a:r>
              <a:rPr lang="en-US" sz="2400" dirty="0">
                <a:latin typeface="Arial Rounded MT Bold" panose="020F0704030504030204" pitchFamily="34" charset="0"/>
              </a:rPr>
              <a:t>{</a:t>
            </a:r>
            <a:r>
              <a:rPr lang="en-US" dirty="0">
                <a:latin typeface="Arial Rounded MT Bold" panose="020F0704030504030204" pitchFamily="34" charset="0"/>
              </a:rPr>
              <a:t>PERSON’S ABILITY TO LIVE , GROW, AND DEVELOP}</a:t>
            </a:r>
            <a:endParaRPr lang="en-US" sz="2400" dirty="0">
              <a:latin typeface="Algerian" panose="04020705040A02060702" pitchFamily="82" charset="0"/>
            </a:endParaRPr>
          </a:p>
        </p:txBody>
      </p:sp>
    </p:spTree>
    <p:extLst>
      <p:ext uri="{BB962C8B-B14F-4D97-AF65-F5344CB8AC3E}">
        <p14:creationId xmlns:p14="http://schemas.microsoft.com/office/powerpoint/2010/main" val="4698037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B3CA4E-2C79-80EC-9891-DB937FB8E1B5}"/>
              </a:ext>
            </a:extLst>
          </p:cNvPr>
          <p:cNvSpPr/>
          <p:nvPr/>
        </p:nvSpPr>
        <p:spPr>
          <a:xfrm>
            <a:off x="727788" y="1007707"/>
            <a:ext cx="3508310" cy="465668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859FB643-C3B7-1EE2-3D90-848B19C10F62}"/>
              </a:ext>
            </a:extLst>
          </p:cNvPr>
          <p:cNvCxnSpPr>
            <a:cxnSpLocks/>
          </p:cNvCxnSpPr>
          <p:nvPr/>
        </p:nvCxnSpPr>
        <p:spPr>
          <a:xfrm flipH="1">
            <a:off x="737118" y="5141167"/>
            <a:ext cx="34989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9A573A0-C8DC-E68A-9D14-DF0A503CBF58}"/>
              </a:ext>
            </a:extLst>
          </p:cNvPr>
          <p:cNvCxnSpPr>
            <a:cxnSpLocks/>
          </p:cNvCxnSpPr>
          <p:nvPr/>
        </p:nvCxnSpPr>
        <p:spPr>
          <a:xfrm flipH="1">
            <a:off x="737118" y="5635690"/>
            <a:ext cx="34989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32A3C90-166A-11AB-6F5D-6487940C46B6}"/>
              </a:ext>
            </a:extLst>
          </p:cNvPr>
          <p:cNvCxnSpPr/>
          <p:nvPr/>
        </p:nvCxnSpPr>
        <p:spPr>
          <a:xfrm>
            <a:off x="3573625" y="5141167"/>
            <a:ext cx="0" cy="494523"/>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4FA0C65-4FD6-3BB3-E8E7-3614E604697C}"/>
              </a:ext>
            </a:extLst>
          </p:cNvPr>
          <p:cNvCxnSpPr>
            <a:cxnSpLocks/>
          </p:cNvCxnSpPr>
          <p:nvPr/>
        </p:nvCxnSpPr>
        <p:spPr>
          <a:xfrm>
            <a:off x="2827175" y="5141167"/>
            <a:ext cx="0" cy="49452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93DD048-6995-4EBA-5DA5-F7EAD78C3A52}"/>
              </a:ext>
            </a:extLst>
          </p:cNvPr>
          <p:cNvCxnSpPr>
            <a:cxnSpLocks/>
          </p:cNvCxnSpPr>
          <p:nvPr/>
        </p:nvCxnSpPr>
        <p:spPr>
          <a:xfrm flipV="1">
            <a:off x="2024742" y="5141167"/>
            <a:ext cx="0" cy="4945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94DD161-4812-D070-C53C-39BBE8BA8395}"/>
              </a:ext>
            </a:extLst>
          </p:cNvPr>
          <p:cNvCxnSpPr>
            <a:cxnSpLocks/>
          </p:cNvCxnSpPr>
          <p:nvPr/>
        </p:nvCxnSpPr>
        <p:spPr>
          <a:xfrm flipV="1">
            <a:off x="1268963" y="5141167"/>
            <a:ext cx="0" cy="494523"/>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1BC5AB04-619B-64FB-2415-ABBE07DF6696}"/>
              </a:ext>
            </a:extLst>
          </p:cNvPr>
          <p:cNvSpPr txBox="1"/>
          <p:nvPr/>
        </p:nvSpPr>
        <p:spPr>
          <a:xfrm>
            <a:off x="858416" y="1520889"/>
            <a:ext cx="3256384" cy="646331"/>
          </a:xfrm>
          <a:prstGeom prst="rect">
            <a:avLst/>
          </a:prstGeom>
          <a:noFill/>
        </p:spPr>
        <p:txBody>
          <a:bodyPr wrap="square" rtlCol="0">
            <a:spAutoFit/>
          </a:bodyPr>
          <a:lstStyle/>
          <a:p>
            <a:r>
              <a:rPr lang="en-US" dirty="0"/>
              <a:t>WORKOUT MANUAL:</a:t>
            </a:r>
          </a:p>
          <a:p>
            <a:endParaRPr lang="en-US" dirty="0"/>
          </a:p>
        </p:txBody>
      </p:sp>
      <p:sp>
        <p:nvSpPr>
          <p:cNvPr id="24" name="Rectangle 23">
            <a:extLst>
              <a:ext uri="{FF2B5EF4-FFF2-40B4-BE49-F238E27FC236}">
                <a16:creationId xmlns:a16="http://schemas.microsoft.com/office/drawing/2014/main" id="{99C79727-8B43-6A2B-7E5D-CA521BE62077}"/>
              </a:ext>
            </a:extLst>
          </p:cNvPr>
          <p:cNvSpPr/>
          <p:nvPr/>
        </p:nvSpPr>
        <p:spPr>
          <a:xfrm>
            <a:off x="961053" y="1987420"/>
            <a:ext cx="923731" cy="12502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148E716-E421-40C4-FA48-BAD49ECA7FBE}"/>
              </a:ext>
            </a:extLst>
          </p:cNvPr>
          <p:cNvSpPr/>
          <p:nvPr/>
        </p:nvSpPr>
        <p:spPr>
          <a:xfrm>
            <a:off x="2024742" y="1987420"/>
            <a:ext cx="923731" cy="12502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72CB0C36-DB3B-5BEC-2B26-ED8AA738653A}"/>
              </a:ext>
            </a:extLst>
          </p:cNvPr>
          <p:cNvSpPr/>
          <p:nvPr/>
        </p:nvSpPr>
        <p:spPr>
          <a:xfrm>
            <a:off x="3054220" y="1987419"/>
            <a:ext cx="923731" cy="12502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8B829BBA-1B6C-FE5C-A5A9-4289FA37C7F6}"/>
              </a:ext>
            </a:extLst>
          </p:cNvPr>
          <p:cNvSpPr txBox="1"/>
          <p:nvPr/>
        </p:nvSpPr>
        <p:spPr>
          <a:xfrm>
            <a:off x="812697" y="3383281"/>
            <a:ext cx="2331719" cy="369332"/>
          </a:xfrm>
          <a:prstGeom prst="rect">
            <a:avLst/>
          </a:prstGeom>
          <a:noFill/>
        </p:spPr>
        <p:txBody>
          <a:bodyPr wrap="square" rtlCol="0">
            <a:spAutoFit/>
          </a:bodyPr>
          <a:lstStyle/>
          <a:p>
            <a:r>
              <a:rPr lang="en-US" dirty="0"/>
              <a:t>DIET MENU:</a:t>
            </a:r>
          </a:p>
        </p:txBody>
      </p:sp>
      <p:sp>
        <p:nvSpPr>
          <p:cNvPr id="28" name="Rectangle 27">
            <a:extLst>
              <a:ext uri="{FF2B5EF4-FFF2-40B4-BE49-F238E27FC236}">
                <a16:creationId xmlns:a16="http://schemas.microsoft.com/office/drawing/2014/main" id="{CE58969B-67CF-C69B-6F7B-AEFCBD587C49}"/>
              </a:ext>
            </a:extLst>
          </p:cNvPr>
          <p:cNvSpPr/>
          <p:nvPr/>
        </p:nvSpPr>
        <p:spPr>
          <a:xfrm>
            <a:off x="961053" y="3834882"/>
            <a:ext cx="3016898" cy="11337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A04F05B7-5891-4902-FF88-A2B9FAF705DD}"/>
              </a:ext>
            </a:extLst>
          </p:cNvPr>
          <p:cNvSpPr txBox="1"/>
          <p:nvPr/>
        </p:nvSpPr>
        <p:spPr>
          <a:xfrm>
            <a:off x="766978" y="5141166"/>
            <a:ext cx="3478450" cy="523220"/>
          </a:xfrm>
          <a:prstGeom prst="rect">
            <a:avLst/>
          </a:prstGeom>
          <a:noFill/>
        </p:spPr>
        <p:txBody>
          <a:bodyPr wrap="square" rtlCol="0">
            <a:spAutoFit/>
          </a:bodyPr>
          <a:lstStyle/>
          <a:p>
            <a:r>
              <a:rPr lang="en-US" sz="2800" dirty="0"/>
              <a:t>1     2       3      4      5</a:t>
            </a:r>
          </a:p>
        </p:txBody>
      </p:sp>
      <p:sp>
        <p:nvSpPr>
          <p:cNvPr id="34" name="TextBox 33">
            <a:extLst>
              <a:ext uri="{FF2B5EF4-FFF2-40B4-BE49-F238E27FC236}">
                <a16:creationId xmlns:a16="http://schemas.microsoft.com/office/drawing/2014/main" id="{9C338C37-F78C-A26C-3BBC-02D88E9DA84E}"/>
              </a:ext>
            </a:extLst>
          </p:cNvPr>
          <p:cNvSpPr txBox="1"/>
          <p:nvPr/>
        </p:nvSpPr>
        <p:spPr>
          <a:xfrm>
            <a:off x="5486400" y="1007705"/>
            <a:ext cx="4680858" cy="2246769"/>
          </a:xfrm>
          <a:prstGeom prst="rect">
            <a:avLst/>
          </a:prstGeom>
          <a:noFill/>
        </p:spPr>
        <p:txBody>
          <a:bodyPr wrap="square" rtlCol="0">
            <a:spAutoFit/>
          </a:bodyPr>
          <a:lstStyle/>
          <a:p>
            <a:r>
              <a:rPr lang="en-US" sz="2800" dirty="0"/>
              <a:t>1-MAIN MENU</a:t>
            </a:r>
          </a:p>
          <a:p>
            <a:r>
              <a:rPr lang="en-US" sz="2800" dirty="0"/>
              <a:t>2-SOCIAL MEDIA PART</a:t>
            </a:r>
          </a:p>
          <a:p>
            <a:r>
              <a:rPr lang="en-US" sz="2800" dirty="0"/>
              <a:t>3-</a:t>
            </a:r>
            <a:r>
              <a:rPr lang="en-US" sz="2800" dirty="0">
                <a:latin typeface="Bahnschrift Condensed" panose="020B0502040204020203" pitchFamily="34" charset="0"/>
              </a:rPr>
              <a:t> </a:t>
            </a:r>
            <a:r>
              <a:rPr lang="en-US" sz="2800" dirty="0"/>
              <a:t>SCHEDULE</a:t>
            </a:r>
          </a:p>
          <a:p>
            <a:r>
              <a:rPr lang="en-US" sz="2800" dirty="0"/>
              <a:t>4-STORE</a:t>
            </a:r>
          </a:p>
          <a:p>
            <a:r>
              <a:rPr lang="en-US" sz="2800" dirty="0"/>
              <a:t>5-PROFILE</a:t>
            </a:r>
          </a:p>
        </p:txBody>
      </p:sp>
      <p:sp>
        <p:nvSpPr>
          <p:cNvPr id="35" name="TextBox 34">
            <a:extLst>
              <a:ext uri="{FF2B5EF4-FFF2-40B4-BE49-F238E27FC236}">
                <a16:creationId xmlns:a16="http://schemas.microsoft.com/office/drawing/2014/main" id="{4BD2C120-F9B8-8484-A2CD-C01F43B2F735}"/>
              </a:ext>
            </a:extLst>
          </p:cNvPr>
          <p:cNvSpPr txBox="1"/>
          <p:nvPr/>
        </p:nvSpPr>
        <p:spPr>
          <a:xfrm>
            <a:off x="4805265" y="3564293"/>
            <a:ext cx="6425682" cy="1200329"/>
          </a:xfrm>
          <a:prstGeom prst="rect">
            <a:avLst/>
          </a:prstGeom>
          <a:noFill/>
        </p:spPr>
        <p:txBody>
          <a:bodyPr wrap="square" rtlCol="0">
            <a:spAutoFit/>
          </a:bodyPr>
          <a:lstStyle/>
          <a:p>
            <a:r>
              <a:rPr lang="en-US" sz="2400" dirty="0"/>
              <a:t>WE CAN CHECK OUR PROGRESS IN PROFILE SECTION</a:t>
            </a:r>
          </a:p>
          <a:p>
            <a:endParaRPr lang="en-US" sz="2400" dirty="0"/>
          </a:p>
        </p:txBody>
      </p:sp>
    </p:spTree>
    <p:extLst>
      <p:ext uri="{BB962C8B-B14F-4D97-AF65-F5344CB8AC3E}">
        <p14:creationId xmlns:p14="http://schemas.microsoft.com/office/powerpoint/2010/main" val="2174696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6E6DBD-A404-14CA-36B1-AD87407B9833}"/>
              </a:ext>
            </a:extLst>
          </p:cNvPr>
          <p:cNvSpPr txBox="1"/>
          <p:nvPr/>
        </p:nvSpPr>
        <p:spPr>
          <a:xfrm>
            <a:off x="177282" y="177282"/>
            <a:ext cx="10945742" cy="6555641"/>
          </a:xfrm>
          <a:prstGeom prst="rect">
            <a:avLst/>
          </a:prstGeom>
          <a:noFill/>
        </p:spPr>
        <p:txBody>
          <a:bodyPr wrap="square" rtlCol="0">
            <a:spAutoFit/>
          </a:bodyPr>
          <a:lstStyle/>
          <a:p>
            <a:r>
              <a:rPr lang="en-US" sz="2000" dirty="0"/>
              <a:t>1.MAIN MENU</a:t>
            </a:r>
          </a:p>
          <a:p>
            <a:r>
              <a:rPr lang="en-US" sz="2000" dirty="0"/>
              <a:t>  </a:t>
            </a:r>
            <a:r>
              <a:rPr lang="en-US" sz="2000" dirty="0">
                <a:latin typeface="Adobe Heiti Std R" panose="020B0400000000000000" pitchFamily="34" charset="-128"/>
                <a:ea typeface="Adobe Heiti Std R" panose="020B0400000000000000" pitchFamily="34" charset="-128"/>
              </a:rPr>
              <a:t>IN MAIN MENU WE CAN ABLE TO SEE WORKOUT MANUALS,DIET MENU PLANS,STEPS, HEART RATE ,CALORIE COUNTER(BURNT) ,ETC</a:t>
            </a:r>
          </a:p>
          <a:p>
            <a:endParaRPr lang="en-US" sz="2000" dirty="0">
              <a:latin typeface="Adobe Heiti Std R" panose="020B0400000000000000" pitchFamily="34" charset="-128"/>
              <a:ea typeface="Adobe Heiti Std R" panose="020B0400000000000000" pitchFamily="34" charset="-128"/>
            </a:endParaRPr>
          </a:p>
          <a:p>
            <a:r>
              <a:rPr lang="en-US" sz="2000" dirty="0">
                <a:ea typeface="Adobe Heiti Std R" panose="020B0400000000000000" pitchFamily="34" charset="-128"/>
              </a:rPr>
              <a:t>2.SOCIAL MEDIA SECTION</a:t>
            </a:r>
          </a:p>
          <a:p>
            <a:r>
              <a:rPr lang="en-US" sz="2000" dirty="0">
                <a:ea typeface="Adobe Heiti Std R" panose="020B0400000000000000" pitchFamily="34" charset="-128"/>
              </a:rPr>
              <a:t>    </a:t>
            </a:r>
            <a:r>
              <a:rPr lang="en-US" sz="2000" dirty="0">
                <a:latin typeface="Adobe Heiti Std R" panose="020B0400000000000000" pitchFamily="34" charset="-128"/>
                <a:ea typeface="Adobe Heiti Std R" panose="020B0400000000000000" pitchFamily="34" charset="-128"/>
              </a:rPr>
              <a:t>PEOPLE CAN CHAT WITH THERE COLLEAGUES , AND SEE HOW THEY ARE PERMORMING</a:t>
            </a:r>
          </a:p>
          <a:p>
            <a:r>
              <a:rPr lang="en-US" sz="2000" dirty="0">
                <a:latin typeface="Adobe Heiti Std R" panose="020B0400000000000000" pitchFamily="34" charset="-128"/>
                <a:ea typeface="Adobe Heiti Std R" panose="020B0400000000000000" pitchFamily="34" charset="-128"/>
              </a:rPr>
              <a:t>AND THERE PROGRESS IN COMPANY , EVEN THEY ASK DOUGHTS ABOUT WORK.</a:t>
            </a:r>
          </a:p>
          <a:p>
            <a:endParaRPr lang="en-US" sz="2000" dirty="0">
              <a:latin typeface="Adobe Heiti Std R" panose="020B0400000000000000" pitchFamily="34" charset="-128"/>
              <a:ea typeface="Adobe Heiti Std R" panose="020B0400000000000000" pitchFamily="34" charset="-128"/>
            </a:endParaRPr>
          </a:p>
          <a:p>
            <a:r>
              <a:rPr lang="en-US" sz="2000" dirty="0">
                <a:ea typeface="Adobe Heiti Std R" panose="020B0400000000000000" pitchFamily="34" charset="-128"/>
              </a:rPr>
              <a:t>3.SCHEDULE</a:t>
            </a:r>
          </a:p>
          <a:p>
            <a:r>
              <a:rPr lang="en-US" sz="2000" dirty="0">
                <a:ea typeface="Adobe Heiti Std R" panose="020B0400000000000000" pitchFamily="34" charset="-128"/>
              </a:rPr>
              <a:t>    </a:t>
            </a:r>
            <a:r>
              <a:rPr lang="en-US" sz="2000" dirty="0">
                <a:latin typeface="Adobe Heiti Std R" panose="020B0400000000000000" pitchFamily="34" charset="-128"/>
                <a:ea typeface="Adobe Heiti Std R" panose="020B0400000000000000" pitchFamily="34" charset="-128"/>
              </a:rPr>
              <a:t>WE CAN MANAGE YOUR SCHEDULE HERE AND BE CONSISTENT IN WORK.YOU CAN SEE WHAT WORK YOU HAVE TO DO.YOU HAVE REMINDERS.YPU CAN SEE PROGRESS OF YOUR PROJECTS IN COMPANY.</a:t>
            </a:r>
          </a:p>
          <a:p>
            <a:endParaRPr lang="en-US" sz="2000" dirty="0">
              <a:latin typeface="Adobe Heiti Std R" panose="020B0400000000000000" pitchFamily="34" charset="-128"/>
              <a:ea typeface="Adobe Heiti Std R" panose="020B0400000000000000" pitchFamily="34" charset="-128"/>
            </a:endParaRPr>
          </a:p>
          <a:p>
            <a:r>
              <a:rPr lang="en-US" sz="2000" dirty="0">
                <a:ea typeface="Adobe Heiti Std R" panose="020B0400000000000000" pitchFamily="34" charset="-128"/>
              </a:rPr>
              <a:t>4.STORE</a:t>
            </a:r>
          </a:p>
          <a:p>
            <a:r>
              <a:rPr lang="en-US" sz="2000" dirty="0">
                <a:ea typeface="Adobe Heiti Std R" panose="020B0400000000000000" pitchFamily="34" charset="-128"/>
              </a:rPr>
              <a:t>   </a:t>
            </a:r>
            <a:r>
              <a:rPr lang="en-US" sz="2000" dirty="0">
                <a:latin typeface="Adobe Heiti Std R" panose="020B0400000000000000" pitchFamily="34" charset="-128"/>
                <a:ea typeface="Adobe Heiti Std R" panose="020B0400000000000000" pitchFamily="34" charset="-128"/>
              </a:rPr>
              <a:t>WE CAN BUY SOME DRY FRUITS , SNACKS, ORAGANIC FOOD IN LESS PRICE.</a:t>
            </a:r>
          </a:p>
          <a:p>
            <a:r>
              <a:rPr lang="en-US" sz="2000" dirty="0">
                <a:latin typeface="Adobe Heiti Std R" panose="020B0400000000000000" pitchFamily="34" charset="-128"/>
                <a:ea typeface="Adobe Heiti Std R" panose="020B0400000000000000" pitchFamily="34" charset="-128"/>
              </a:rPr>
              <a:t>    YOU HAVE SOME DISCOUNTS.IF YOUR PROGRESS IS GOOD YOU HAVE SOME HIGH DISCOUNTS.</a:t>
            </a:r>
          </a:p>
          <a:p>
            <a:endParaRPr lang="en-US" sz="2000" dirty="0">
              <a:latin typeface="Adobe Heiti Std R" panose="020B0400000000000000" pitchFamily="34" charset="-128"/>
              <a:ea typeface="Adobe Heiti Std R" panose="020B0400000000000000" pitchFamily="34" charset="-128"/>
            </a:endParaRPr>
          </a:p>
          <a:p>
            <a:r>
              <a:rPr lang="en-US" sz="2000" dirty="0">
                <a:ea typeface="Adobe Heiti Std R" panose="020B0400000000000000" pitchFamily="34" charset="-128"/>
              </a:rPr>
              <a:t>5.PROFILE</a:t>
            </a:r>
          </a:p>
          <a:p>
            <a:r>
              <a:rPr lang="en-US" sz="2000" dirty="0">
                <a:latin typeface="Adobe Heiti Std R" panose="020B0400000000000000" pitchFamily="34" charset="-128"/>
                <a:ea typeface="Adobe Heiti Std R" panose="020B0400000000000000" pitchFamily="34" charset="-128"/>
              </a:rPr>
              <a:t>WE CAN SEE YOUR PROGRESS IN PROFILE.YOUR PAST PERFORMANCE.ALL YOUR ACCOUNT ACCESS</a:t>
            </a:r>
          </a:p>
        </p:txBody>
      </p:sp>
    </p:spTree>
    <p:extLst>
      <p:ext uri="{BB962C8B-B14F-4D97-AF65-F5344CB8AC3E}">
        <p14:creationId xmlns:p14="http://schemas.microsoft.com/office/powerpoint/2010/main" val="510200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FD2D9B7-F156-26A5-D3E6-6D14BEDAC22E}"/>
              </a:ext>
            </a:extLst>
          </p:cNvPr>
          <p:cNvSpPr/>
          <p:nvPr/>
        </p:nvSpPr>
        <p:spPr>
          <a:xfrm>
            <a:off x="4787213" y="2967335"/>
            <a:ext cx="2617576" cy="923330"/>
          </a:xfrm>
          <a:prstGeom prst="rect">
            <a:avLst/>
          </a:prstGeom>
        </p:spPr>
        <p:style>
          <a:lnRef idx="1">
            <a:schemeClr val="accent1"/>
          </a:lnRef>
          <a:fillRef idx="3">
            <a:schemeClr val="accent1"/>
          </a:fillRef>
          <a:effectRef idx="2">
            <a:schemeClr val="accent1"/>
          </a:effectRef>
          <a:fontRef idx="minor">
            <a:schemeClr val="lt1"/>
          </a:fontRef>
        </p:style>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  TEST   </a:t>
            </a:r>
          </a:p>
        </p:txBody>
      </p:sp>
    </p:spTree>
    <p:extLst>
      <p:ext uri="{BB962C8B-B14F-4D97-AF65-F5344CB8AC3E}">
        <p14:creationId xmlns:p14="http://schemas.microsoft.com/office/powerpoint/2010/main" val="11769430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3A6E65-27B4-F41F-E769-EC0BDA7BA49B}"/>
              </a:ext>
            </a:extLst>
          </p:cNvPr>
          <p:cNvSpPr txBox="1"/>
          <p:nvPr/>
        </p:nvSpPr>
        <p:spPr>
          <a:xfrm>
            <a:off x="509155" y="474345"/>
            <a:ext cx="10546772" cy="4708981"/>
          </a:xfrm>
          <a:prstGeom prst="rect">
            <a:avLst/>
          </a:prstGeom>
          <a:noFill/>
        </p:spPr>
        <p:txBody>
          <a:bodyPr wrap="square">
            <a:spAutoFit/>
          </a:bodyPr>
          <a:lstStyle/>
          <a:p>
            <a:pPr marL="342900" indent="-342900" algn="l" fontAlgn="auto">
              <a:buFont typeface="Wingdings" panose="05000000000000000000" pitchFamily="2" charset="2"/>
              <a:buChar char="v"/>
            </a:pPr>
            <a:r>
              <a:rPr lang="en-US" sz="2000" b="0" i="0" dirty="0">
                <a:solidFill>
                  <a:srgbClr val="000000"/>
                </a:solidFill>
                <a:effectLst/>
              </a:rPr>
              <a:t>This health and fitness app sounds like a great idea! It has a lot of potential to help motivate employees to stay healthy and maintain a good diet. The features you listed are very comprehensive and it looks like the app could be a great success. </a:t>
            </a:r>
          </a:p>
          <a:p>
            <a:pPr marL="342900" indent="-342900" algn="l" fontAlgn="auto">
              <a:buFont typeface="Wingdings" panose="05000000000000000000" pitchFamily="2" charset="2"/>
              <a:buChar char="v"/>
            </a:pPr>
            <a:r>
              <a:rPr lang="en-US" sz="2000" b="0" i="0" dirty="0">
                <a:solidFill>
                  <a:srgbClr val="000000"/>
                </a:solidFill>
                <a:effectLst/>
              </a:rPr>
              <a:t>The calorie tracker and step counter are great for tracking progress and helping people keep track of their goals. The time table feature for scheduling and the workout manual for guidance would be really useful. The diet menu and reminders could also be helpful for people who need that extra push to stay on track. </a:t>
            </a:r>
          </a:p>
          <a:p>
            <a:pPr marL="342900" indent="-342900" algn="l" fontAlgn="auto">
              <a:buFont typeface="Wingdings" panose="05000000000000000000" pitchFamily="2" charset="2"/>
              <a:buChar char="v"/>
            </a:pPr>
            <a:r>
              <a:rPr lang="en-US" sz="2000" b="0" i="0" dirty="0">
                <a:solidFill>
                  <a:srgbClr val="000000"/>
                </a:solidFill>
                <a:effectLst/>
              </a:rPr>
              <a:t>The ability to connect with doctors and find nearby gyms and fitness centers is also a great idea. Having a social aspect, where users can make friends and chat with them, could be a great way to stay motivated and have some friendly competition. </a:t>
            </a:r>
          </a:p>
          <a:p>
            <a:pPr marL="342900" indent="-342900" algn="l" fontAlgn="auto">
              <a:buFont typeface="Wingdings" panose="05000000000000000000" pitchFamily="2" charset="2"/>
              <a:buChar char="v"/>
            </a:pPr>
            <a:r>
              <a:rPr lang="en-US" sz="2000" b="0" i="0" dirty="0">
                <a:solidFill>
                  <a:srgbClr val="000000"/>
                </a:solidFill>
                <a:effectLst/>
              </a:rPr>
              <a:t>Finally, the rewards system for consistent performers is a great way to add an incentive to keep going and stay motivated. The ads featuring healthy food and snacks is also a nice touch. </a:t>
            </a:r>
          </a:p>
          <a:p>
            <a:pPr marL="342900" indent="-342900" algn="l" fontAlgn="auto">
              <a:buFont typeface="Wingdings" panose="05000000000000000000" pitchFamily="2" charset="2"/>
              <a:buChar char="v"/>
            </a:pPr>
            <a:r>
              <a:rPr lang="en-US" sz="2000" b="0" i="0" dirty="0">
                <a:solidFill>
                  <a:srgbClr val="000000"/>
                </a:solidFill>
                <a:effectLst/>
              </a:rPr>
              <a:t>All in all, this health and fitness app is a great idea with lots of potential - it looks like it could be a big success!</a:t>
            </a:r>
          </a:p>
        </p:txBody>
      </p:sp>
    </p:spTree>
    <p:extLst>
      <p:ext uri="{BB962C8B-B14F-4D97-AF65-F5344CB8AC3E}">
        <p14:creationId xmlns:p14="http://schemas.microsoft.com/office/powerpoint/2010/main" val="40007463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B591A0-A4DD-872F-AE7B-6AB72C91B242}"/>
              </a:ext>
            </a:extLst>
          </p:cNvPr>
          <p:cNvSpPr txBox="1"/>
          <p:nvPr/>
        </p:nvSpPr>
        <p:spPr>
          <a:xfrm>
            <a:off x="480579" y="243512"/>
            <a:ext cx="9255702" cy="3785652"/>
          </a:xfrm>
          <a:prstGeom prst="rect">
            <a:avLst/>
          </a:prstGeom>
          <a:noFill/>
        </p:spPr>
        <p:txBody>
          <a:bodyPr wrap="square">
            <a:spAutoFit/>
          </a:bodyPr>
          <a:lstStyle/>
          <a:p>
            <a:pPr marL="342900" indent="-342900" algn="l" fontAlgn="auto">
              <a:buFont typeface="Wingdings" panose="05000000000000000000" pitchFamily="2" charset="2"/>
              <a:buChar char="v"/>
            </a:pPr>
            <a:r>
              <a:rPr lang="en-US" sz="2400" b="0" i="0" dirty="0">
                <a:solidFill>
                  <a:srgbClr val="000000"/>
                </a:solidFill>
                <a:effectLst/>
              </a:rPr>
              <a:t>The app can also feature ads about healthy food, snacks, and dry fruits, giving users more access to health-promoting products and services. For example, the app could display ads for new vegan restaurants in the area or for healthy prepared meals that can be delivered to the user’s home. </a:t>
            </a:r>
          </a:p>
          <a:p>
            <a:pPr marL="342900" indent="-342900" algn="l" fontAlgn="auto">
              <a:buFont typeface="Wingdings" panose="05000000000000000000" pitchFamily="2" charset="2"/>
              <a:buChar char="v"/>
            </a:pPr>
            <a:r>
              <a:rPr lang="en-US" sz="2400" b="0" i="0" dirty="0">
                <a:solidFill>
                  <a:srgbClr val="000000"/>
                </a:solidFill>
                <a:effectLst/>
              </a:rPr>
              <a:t>Overall, this health and fitness app could be a great tool for users to better manage their diet and lifestyle. With its helpful features and access to health-promoting products, this app could make a big difference in helping people stay healthy and motivated.</a:t>
            </a:r>
          </a:p>
        </p:txBody>
      </p:sp>
    </p:spTree>
    <p:extLst>
      <p:ext uri="{BB962C8B-B14F-4D97-AF65-F5344CB8AC3E}">
        <p14:creationId xmlns:p14="http://schemas.microsoft.com/office/powerpoint/2010/main" val="37066474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4D3F5D37-957E-A04B-BAF0-D8B6F8703599}"/>
              </a:ext>
            </a:extLst>
          </p:cNvPr>
          <p:cNvGraphicFramePr>
            <a:graphicFrameLocks noGrp="1"/>
          </p:cNvGraphicFramePr>
          <p:nvPr>
            <p:extLst>
              <p:ext uri="{D42A27DB-BD31-4B8C-83A1-F6EECF244321}">
                <p14:modId xmlns:p14="http://schemas.microsoft.com/office/powerpoint/2010/main" val="2014097023"/>
              </p:ext>
            </p:extLst>
          </p:nvPr>
        </p:nvGraphicFramePr>
        <p:xfrm>
          <a:off x="1080278" y="1904653"/>
          <a:ext cx="8128000" cy="2768600"/>
        </p:xfrm>
        <a:graphic>
          <a:graphicData uri="http://schemas.openxmlformats.org/drawingml/2006/table">
            <a:tbl>
              <a:tblPr firstRow="1" bandRow="1">
                <a:tableStyleId>{5C22544A-7EE6-4342-B048-85BDC9FD1C3A}</a:tableStyleId>
              </a:tblPr>
              <a:tblGrid>
                <a:gridCol w="4052831">
                  <a:extLst>
                    <a:ext uri="{9D8B030D-6E8A-4147-A177-3AD203B41FA5}">
                      <a16:colId xmlns:a16="http://schemas.microsoft.com/office/drawing/2014/main" val="217639245"/>
                    </a:ext>
                  </a:extLst>
                </a:gridCol>
                <a:gridCol w="4075169">
                  <a:extLst>
                    <a:ext uri="{9D8B030D-6E8A-4147-A177-3AD203B41FA5}">
                      <a16:colId xmlns:a16="http://schemas.microsoft.com/office/drawing/2014/main" val="2244015933"/>
                    </a:ext>
                  </a:extLst>
                </a:gridCol>
              </a:tblGrid>
              <a:tr h="370840">
                <a:tc>
                  <a:txBody>
                    <a:bodyPr/>
                    <a:lstStyle/>
                    <a:p>
                      <a:r>
                        <a:rPr lang="en-US" dirty="0"/>
                        <a:t>STUDENT NAME</a:t>
                      </a:r>
                    </a:p>
                  </a:txBody>
                  <a:tcPr/>
                </a:tc>
                <a:tc>
                  <a:txBody>
                    <a:bodyPr/>
                    <a:lstStyle/>
                    <a:p>
                      <a:r>
                        <a:rPr lang="en-US" dirty="0"/>
                        <a:t>WORK DONE</a:t>
                      </a:r>
                    </a:p>
                  </a:txBody>
                  <a:tcPr/>
                </a:tc>
                <a:extLst>
                  <a:ext uri="{0D108BD9-81ED-4DB2-BD59-A6C34878D82A}">
                    <a16:rowId xmlns:a16="http://schemas.microsoft.com/office/drawing/2014/main" val="194840992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chemeClr val="tx1">
                              <a:lumMod val="95000"/>
                              <a:lumOff val="5000"/>
                            </a:schemeClr>
                          </a:solidFill>
                          <a:latin typeface="+mn-lt"/>
                          <a:ea typeface="Cambria Math" panose="02040503050406030204" pitchFamily="18" charset="0"/>
                        </a:rPr>
                        <a:t>ANKITHA .D</a:t>
                      </a:r>
                    </a:p>
                  </a:txBody>
                  <a:tcPr/>
                </a:tc>
                <a:tc rowSpan="2">
                  <a:txBody>
                    <a:bodyPr/>
                    <a:lstStyle/>
                    <a:p>
                      <a:r>
                        <a:rPr lang="en-US" dirty="0"/>
                        <a:t>GATHERED INFORMATION ABOUT EMPATHIZE &amp; IDEAS ABOUT HOW MIGHT WE</a:t>
                      </a:r>
                    </a:p>
                  </a:txBody>
                  <a:tcPr/>
                </a:tc>
                <a:extLst>
                  <a:ext uri="{0D108BD9-81ED-4DB2-BD59-A6C34878D82A}">
                    <a16:rowId xmlns:a16="http://schemas.microsoft.com/office/drawing/2014/main" val="4058163536"/>
                  </a:ext>
                </a:extLst>
              </a:tr>
              <a:tr h="4397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chemeClr val="tx1">
                              <a:lumMod val="95000"/>
                              <a:lumOff val="5000"/>
                            </a:schemeClr>
                          </a:solidFill>
                          <a:latin typeface="+mn-lt"/>
                          <a:ea typeface="Cambria Math" panose="02040503050406030204" pitchFamily="18" charset="0"/>
                        </a:rPr>
                        <a:t> NAVYA SREE.A</a:t>
                      </a:r>
                    </a:p>
                  </a:txBody>
                  <a:tcPr/>
                </a:tc>
                <a:tc vMerge="1">
                  <a:txBody>
                    <a:bodyPr/>
                    <a:lstStyle/>
                    <a:p>
                      <a:endParaRPr lang="en-US" dirty="0"/>
                    </a:p>
                  </a:txBody>
                  <a:tcPr/>
                </a:tc>
                <a:extLst>
                  <a:ext uri="{0D108BD9-81ED-4DB2-BD59-A6C34878D82A}">
                    <a16:rowId xmlns:a16="http://schemas.microsoft.com/office/drawing/2014/main" val="235117325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chemeClr val="tx1">
                              <a:lumMod val="95000"/>
                              <a:lumOff val="5000"/>
                            </a:schemeClr>
                          </a:solidFill>
                          <a:latin typeface="+mn-lt"/>
                          <a:ea typeface="Cambria Math" panose="02040503050406030204" pitchFamily="18" charset="0"/>
                        </a:rPr>
                        <a:t>NANDHU  TEJA.C</a:t>
                      </a:r>
                    </a:p>
                  </a:txBody>
                  <a:tcPr/>
                </a:tc>
                <a:tc rowSpan="2">
                  <a:txBody>
                    <a:bodyPr/>
                    <a:lstStyle/>
                    <a:p>
                      <a:r>
                        <a:rPr lang="en-US" dirty="0"/>
                        <a:t>IDEAS </a:t>
                      </a:r>
                    </a:p>
                  </a:txBody>
                  <a:tcPr/>
                </a:tc>
                <a:extLst>
                  <a:ext uri="{0D108BD9-81ED-4DB2-BD59-A6C34878D82A}">
                    <a16:rowId xmlns:a16="http://schemas.microsoft.com/office/drawing/2014/main" val="17391413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chemeClr val="tx1">
                              <a:lumMod val="95000"/>
                              <a:lumOff val="5000"/>
                            </a:schemeClr>
                          </a:solidFill>
                          <a:latin typeface="+mn-lt"/>
                          <a:ea typeface="Cambria Math" panose="02040503050406030204" pitchFamily="18" charset="0"/>
                        </a:rPr>
                        <a:t>POOJITH.E</a:t>
                      </a:r>
                    </a:p>
                  </a:txBody>
                  <a:tcPr/>
                </a:tc>
                <a:tc vMerge="1">
                  <a:txBody>
                    <a:bodyPr/>
                    <a:lstStyle/>
                    <a:p>
                      <a:endParaRPr lang="en-US" dirty="0"/>
                    </a:p>
                  </a:txBody>
                  <a:tcPr/>
                </a:tc>
                <a:extLst>
                  <a:ext uri="{0D108BD9-81ED-4DB2-BD59-A6C34878D82A}">
                    <a16:rowId xmlns:a16="http://schemas.microsoft.com/office/drawing/2014/main" val="41214943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chemeClr val="tx1">
                              <a:lumMod val="95000"/>
                              <a:lumOff val="5000"/>
                            </a:schemeClr>
                          </a:solidFill>
                          <a:latin typeface="+mn-lt"/>
                          <a:ea typeface="Cambria Math" panose="02040503050406030204" pitchFamily="18" charset="0"/>
                        </a:rPr>
                        <a:t>MALLIKARJUNA.G</a:t>
                      </a:r>
                    </a:p>
                  </a:txBody>
                  <a:tcPr/>
                </a:tc>
                <a:tc rowSpan="2">
                  <a:txBody>
                    <a:bodyPr/>
                    <a:lstStyle/>
                    <a:p>
                      <a:r>
                        <a:rPr lang="en-US" dirty="0"/>
                        <a:t>PROTOTYPE &amp;</a:t>
                      </a:r>
                    </a:p>
                    <a:p>
                      <a:r>
                        <a:rPr lang="en-US" dirty="0"/>
                        <a:t>PPT</a:t>
                      </a:r>
                    </a:p>
                  </a:txBody>
                  <a:tcPr/>
                </a:tc>
                <a:extLst>
                  <a:ext uri="{0D108BD9-81ED-4DB2-BD59-A6C34878D82A}">
                    <a16:rowId xmlns:a16="http://schemas.microsoft.com/office/drawing/2014/main" val="2442359649"/>
                  </a:ext>
                </a:extLst>
              </a:tr>
              <a:tr h="370840">
                <a:tc>
                  <a:txBody>
                    <a:bodyPr/>
                    <a:lstStyle/>
                    <a:p>
                      <a:r>
                        <a:rPr lang="en-US" dirty="0"/>
                        <a:t>VISHNU SAI RAM.CH</a:t>
                      </a:r>
                    </a:p>
                  </a:txBody>
                  <a:tcPr/>
                </a:tc>
                <a:tc vMerge="1">
                  <a:txBody>
                    <a:bodyPr/>
                    <a:lstStyle/>
                    <a:p>
                      <a:endParaRPr lang="en-US" dirty="0"/>
                    </a:p>
                  </a:txBody>
                  <a:tcPr/>
                </a:tc>
                <a:extLst>
                  <a:ext uri="{0D108BD9-81ED-4DB2-BD59-A6C34878D82A}">
                    <a16:rowId xmlns:a16="http://schemas.microsoft.com/office/drawing/2014/main" val="3246847853"/>
                  </a:ext>
                </a:extLst>
              </a:tr>
            </a:tbl>
          </a:graphicData>
        </a:graphic>
      </p:graphicFrame>
      <p:sp>
        <p:nvSpPr>
          <p:cNvPr id="3" name="TextBox 2">
            <a:extLst>
              <a:ext uri="{FF2B5EF4-FFF2-40B4-BE49-F238E27FC236}">
                <a16:creationId xmlns:a16="http://schemas.microsoft.com/office/drawing/2014/main" id="{C4A5D2B5-FD88-89BB-6651-A38045BF1F79}"/>
              </a:ext>
            </a:extLst>
          </p:cNvPr>
          <p:cNvSpPr txBox="1"/>
          <p:nvPr/>
        </p:nvSpPr>
        <p:spPr>
          <a:xfrm>
            <a:off x="374073" y="332509"/>
            <a:ext cx="2795154" cy="646331"/>
          </a:xfrm>
          <a:prstGeom prst="rect">
            <a:avLst/>
          </a:prstGeom>
          <a:noFill/>
        </p:spPr>
        <p:txBody>
          <a:bodyPr wrap="square" rtlCol="0">
            <a:spAutoFit/>
          </a:bodyPr>
          <a:lstStyle/>
          <a:p>
            <a:r>
              <a:rPr lang="en-US" sz="3600" dirty="0">
                <a:latin typeface="+mj-lt"/>
              </a:rPr>
              <a:t>WORK LOG</a:t>
            </a:r>
          </a:p>
        </p:txBody>
      </p:sp>
    </p:spTree>
    <p:extLst>
      <p:ext uri="{BB962C8B-B14F-4D97-AF65-F5344CB8AC3E}">
        <p14:creationId xmlns:p14="http://schemas.microsoft.com/office/powerpoint/2010/main" val="11786740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63499B-851F-9441-4A24-4EF49FAB9207}"/>
              </a:ext>
            </a:extLst>
          </p:cNvPr>
          <p:cNvSpPr/>
          <p:nvPr/>
        </p:nvSpPr>
        <p:spPr>
          <a:xfrm>
            <a:off x="1759239" y="2967335"/>
            <a:ext cx="8673528" cy="1446550"/>
          </a:xfrm>
          <a:prstGeom prst="rect">
            <a:avLst/>
          </a:prstGeom>
        </p:spPr>
        <p:style>
          <a:lnRef idx="0">
            <a:schemeClr val="accent2"/>
          </a:lnRef>
          <a:fillRef idx="3">
            <a:schemeClr val="accent2"/>
          </a:fillRef>
          <a:effectRef idx="3">
            <a:schemeClr val="accent2"/>
          </a:effectRef>
          <a:fontRef idx="minor">
            <a:schemeClr val="lt1"/>
          </a:fontRef>
        </p:style>
        <p:txBody>
          <a:bodyPr wrap="none" lIns="91440" tIns="45720" rIns="91440" bIns="45720">
            <a:spAutoFit/>
            <a:scene3d>
              <a:camera prst="orthographicFront"/>
              <a:lightRig rig="threePt" dir="t"/>
            </a:scene3d>
            <a:sp3d extrusionH="57150">
              <a:bevelT h="25400" prst="softRound"/>
            </a:sp3d>
          </a:bodyPr>
          <a:lstStyle/>
          <a:p>
            <a:pPr algn="ctr"/>
            <a:r>
              <a:rPr lang="en-US" sz="8800" dirty="0">
                <a:ln w="0">
                  <a:solidFill>
                    <a:schemeClr val="tx1">
                      <a:lumMod val="95000"/>
                      <a:lumOff val="5000"/>
                    </a:schemeClr>
                  </a:solidFill>
                </a:ln>
                <a:solidFill>
                  <a:schemeClr val="bg1"/>
                </a:solidFill>
                <a:effectLst>
                  <a:outerShdw blurRad="38100" dist="19050" dir="2700000" algn="tl" rotWithShape="0">
                    <a:schemeClr val="dk1">
                      <a:alpha val="40000"/>
                    </a:schemeClr>
                  </a:outerShdw>
                  <a:reflection blurRad="6350" stA="55000" endA="300" endPos="45500" dir="5400000" sy="-100000" algn="bl" rotWithShape="0"/>
                </a:effectLst>
              </a:rPr>
              <a:t>…THANK YOU…</a:t>
            </a:r>
          </a:p>
        </p:txBody>
      </p:sp>
    </p:spTree>
    <p:extLst>
      <p:ext uri="{BB962C8B-B14F-4D97-AF65-F5344CB8AC3E}">
        <p14:creationId xmlns:p14="http://schemas.microsoft.com/office/powerpoint/2010/main" val="8619046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TM03090434[[fn=Wood Type]]</Template>
  <TotalTime>494</TotalTime>
  <Words>2480</Words>
  <Application>Microsoft Office PowerPoint</Application>
  <PresentationFormat>Widescreen</PresentationFormat>
  <Paragraphs>315</Paragraphs>
  <Slides>40</Slides>
  <Notes>0</Notes>
  <HiddenSlides>0</HiddenSlides>
  <MMClips>0</MMClips>
  <ScaleCrop>false</ScaleCrop>
  <HeadingPairs>
    <vt:vector size="6" baseType="variant">
      <vt:variant>
        <vt:lpstr>Fonts Used</vt:lpstr>
      </vt:variant>
      <vt:variant>
        <vt:i4>25</vt:i4>
      </vt:variant>
      <vt:variant>
        <vt:lpstr>Theme</vt:lpstr>
      </vt:variant>
      <vt:variant>
        <vt:i4>1</vt:i4>
      </vt:variant>
      <vt:variant>
        <vt:lpstr>Slide Titles</vt:lpstr>
      </vt:variant>
      <vt:variant>
        <vt:i4>40</vt:i4>
      </vt:variant>
    </vt:vector>
  </HeadingPairs>
  <TitlesOfParts>
    <vt:vector size="66" baseType="lpstr">
      <vt:lpstr>Adobe Heiti Std R</vt:lpstr>
      <vt:lpstr>Adobe Ming Std L</vt:lpstr>
      <vt:lpstr>NSimSun</vt:lpstr>
      <vt:lpstr>Agency FB</vt:lpstr>
      <vt:lpstr>Algerian</vt:lpstr>
      <vt:lpstr>Arial</vt:lpstr>
      <vt:lpstr>Arial Black</vt:lpstr>
      <vt:lpstr>Arial Narrow</vt:lpstr>
      <vt:lpstr>Arial Rounded MT Bold</vt:lpstr>
      <vt:lpstr>Bahnschrift Condensed</vt:lpstr>
      <vt:lpstr>Bahnschrift Light</vt:lpstr>
      <vt:lpstr>Bahnschrift SemiBold</vt:lpstr>
      <vt:lpstr>Bell MT</vt:lpstr>
      <vt:lpstr>Bodoni MT Black</vt:lpstr>
      <vt:lpstr>Bookman Old Style</vt:lpstr>
      <vt:lpstr>Californian FB</vt:lpstr>
      <vt:lpstr>Copperplate Gothic Bold</vt:lpstr>
      <vt:lpstr>Courier New</vt:lpstr>
      <vt:lpstr>Palatino Linotype</vt:lpstr>
      <vt:lpstr>Poor Richard</vt:lpstr>
      <vt:lpstr>Rockwell</vt:lpstr>
      <vt:lpstr>Rockwell Condensed</vt:lpstr>
      <vt:lpstr>Rubik</vt:lpstr>
      <vt:lpstr>Wide Latin</vt:lpstr>
      <vt:lpstr>Wingdings</vt:lpstr>
      <vt:lpstr>Wood Type</vt:lpstr>
      <vt:lpstr>DESIGN THINKING SECTION-D   TEAM NO:4   </vt:lpstr>
      <vt:lpstr>HEALTH ISSUES  SDG:3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SOLUTION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THINKING SECTION-D   TEAM NO:4</dc:title>
  <dc:creator>CH.VISHNU2004@outlook.com</dc:creator>
  <cp:lastModifiedBy>CH.VISHNU2004@outlook.com</cp:lastModifiedBy>
  <cp:revision>13</cp:revision>
  <dcterms:created xsi:type="dcterms:W3CDTF">2023-02-16T08:58:15Z</dcterms:created>
  <dcterms:modified xsi:type="dcterms:W3CDTF">2023-02-20T08:04:58Z</dcterms:modified>
</cp:coreProperties>
</file>